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4"/>
  </p:notesMasterIdLst>
  <p:sldIdLst>
    <p:sldId id="256" r:id="rId2"/>
    <p:sldId id="272" r:id="rId3"/>
    <p:sldId id="273" r:id="rId4"/>
    <p:sldId id="274" r:id="rId5"/>
    <p:sldId id="278" r:id="rId6"/>
    <p:sldId id="279" r:id="rId7"/>
    <p:sldId id="280" r:id="rId8"/>
    <p:sldId id="259" r:id="rId9"/>
    <p:sldId id="265" r:id="rId10"/>
    <p:sldId id="267" r:id="rId11"/>
    <p:sldId id="266" r:id="rId12"/>
    <p:sldId id="268" r:id="rId13"/>
    <p:sldId id="269" r:id="rId14"/>
    <p:sldId id="270" r:id="rId15"/>
    <p:sldId id="281" r:id="rId16"/>
    <p:sldId id="260" r:id="rId17"/>
    <p:sldId id="275" r:id="rId18"/>
    <p:sldId id="276" r:id="rId19"/>
    <p:sldId id="261" r:id="rId20"/>
    <p:sldId id="277" r:id="rId21"/>
    <p:sldId id="262"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p:restoredTop sz="67450" autoAdjust="0"/>
  </p:normalViewPr>
  <p:slideViewPr>
    <p:cSldViewPr snapToGrid="0">
      <p:cViewPr varScale="1">
        <p:scale>
          <a:sx n="53" d="100"/>
          <a:sy n="53" d="100"/>
        </p:scale>
        <p:origin x="184" y="7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D8B4C-F872-BB40-941E-1DCEAAB37286}" type="datetimeFigureOut">
              <a:rPr lang="en-US" smtClean="0"/>
              <a:t>12/5/23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49292-9110-EF43-9B06-BC27797FB358}" type="slidenum">
              <a:rPr lang="en-US" smtClean="0"/>
              <a:t>‹#›</a:t>
            </a:fld>
            <a:endParaRPr lang="en-US"/>
          </a:p>
        </p:txBody>
      </p:sp>
    </p:spTree>
    <p:extLst>
      <p:ext uri="{BB962C8B-B14F-4D97-AF65-F5344CB8AC3E}">
        <p14:creationId xmlns:p14="http://schemas.microsoft.com/office/powerpoint/2010/main" val="11529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I’m Mark. This is Matthew and Jasper. We worked on a final project regarding </a:t>
            </a:r>
            <a:r>
              <a:rPr lang="en-US" u="sng" dirty="0"/>
              <a:t>malware detection</a:t>
            </a:r>
            <a:r>
              <a:rPr lang="en-US" u="none" dirty="0"/>
              <a:t> of Android apps</a:t>
            </a:r>
            <a:endParaRPr lang="en-US" u="sng"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a:t>
            </a:fld>
            <a:endParaRPr lang="en-US"/>
          </a:p>
        </p:txBody>
      </p:sp>
    </p:spTree>
    <p:extLst>
      <p:ext uri="{BB962C8B-B14F-4D97-AF65-F5344CB8AC3E}">
        <p14:creationId xmlns:p14="http://schemas.microsoft.com/office/powerpoint/2010/main" val="544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and k-Nearest Neighbors are the most successful models from Mathur (2021). We select these to replicate their results.</a:t>
            </a:r>
          </a:p>
          <a:p>
            <a:r>
              <a:rPr lang="en-US" dirty="0"/>
              <a:t>In addition, we also experiment with:</a:t>
            </a:r>
          </a:p>
          <a:p>
            <a:r>
              <a:rPr lang="en-US" dirty="0"/>
              <a:t>Logistic Regression (to test a linear baseline)</a:t>
            </a:r>
          </a:p>
          <a:p>
            <a:r>
              <a:rPr lang="en-US" dirty="0"/>
              <a:t>Feedforward Neural Network</a:t>
            </a:r>
          </a:p>
          <a:p>
            <a:r>
              <a:rPr lang="en-US" dirty="0"/>
              <a:t>Stacking Ensemble</a:t>
            </a:r>
          </a:p>
          <a:p>
            <a:endParaRPr lang="en-US" dirty="0"/>
          </a:p>
          <a:p>
            <a:r>
              <a:rPr lang="en-US" dirty="0"/>
              <a:t>Image source:</a:t>
            </a:r>
          </a:p>
          <a:p>
            <a:r>
              <a:rPr lang="en-US" dirty="0"/>
              <a:t>https://scipython.com/blog/plotting-the-decision-boundary-of-a-logistic-regression-model/</a:t>
            </a:r>
          </a:p>
        </p:txBody>
      </p:sp>
      <p:sp>
        <p:nvSpPr>
          <p:cNvPr id="4" name="Slide Number Placeholder 3"/>
          <p:cNvSpPr>
            <a:spLocks noGrp="1"/>
          </p:cNvSpPr>
          <p:nvPr>
            <p:ph type="sldNum" sz="quarter" idx="5"/>
          </p:nvPr>
        </p:nvSpPr>
        <p:spPr/>
        <p:txBody>
          <a:bodyPr/>
          <a:lstStyle/>
          <a:p>
            <a:fld id="{AF049292-9110-EF43-9B06-BC27797FB358}" type="slidenum">
              <a:rPr lang="en-US" smtClean="0"/>
              <a:t>10</a:t>
            </a:fld>
            <a:endParaRPr lang="en-US"/>
          </a:p>
        </p:txBody>
      </p:sp>
    </p:spTree>
    <p:extLst>
      <p:ext uri="{BB962C8B-B14F-4D97-AF65-F5344CB8AC3E}">
        <p14:creationId xmlns:p14="http://schemas.microsoft.com/office/powerpoint/2010/main" val="2934724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11</a:t>
            </a:fld>
            <a:endParaRPr lang="en-US"/>
          </a:p>
        </p:txBody>
      </p:sp>
    </p:spTree>
    <p:extLst>
      <p:ext uri="{BB962C8B-B14F-4D97-AF65-F5344CB8AC3E}">
        <p14:creationId xmlns:p14="http://schemas.microsoft.com/office/powerpoint/2010/main" val="2637022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12</a:t>
            </a:fld>
            <a:endParaRPr lang="en-US"/>
          </a:p>
        </p:txBody>
      </p:sp>
    </p:spTree>
    <p:extLst>
      <p:ext uri="{BB962C8B-B14F-4D97-AF65-F5344CB8AC3E}">
        <p14:creationId xmlns:p14="http://schemas.microsoft.com/office/powerpoint/2010/main" val="4013006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13</a:t>
            </a:fld>
            <a:endParaRPr lang="en-US"/>
          </a:p>
        </p:txBody>
      </p:sp>
    </p:spTree>
    <p:extLst>
      <p:ext uri="{BB962C8B-B14F-4D97-AF65-F5344CB8AC3E}">
        <p14:creationId xmlns:p14="http://schemas.microsoft.com/office/powerpoint/2010/main" val="2926890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14</a:t>
            </a:fld>
            <a:endParaRPr lang="en-US"/>
          </a:p>
        </p:txBody>
      </p:sp>
    </p:spTree>
    <p:extLst>
      <p:ext uri="{BB962C8B-B14F-4D97-AF65-F5344CB8AC3E}">
        <p14:creationId xmlns:p14="http://schemas.microsoft.com/office/powerpoint/2010/main" val="997116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15</a:t>
            </a:fld>
            <a:endParaRPr lang="en-US"/>
          </a:p>
        </p:txBody>
      </p:sp>
    </p:spTree>
    <p:extLst>
      <p:ext uri="{BB962C8B-B14F-4D97-AF65-F5344CB8AC3E}">
        <p14:creationId xmlns:p14="http://schemas.microsoft.com/office/powerpoint/2010/main" val="1796246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16</a:t>
            </a:fld>
            <a:endParaRPr lang="en-US"/>
          </a:p>
        </p:txBody>
      </p:sp>
    </p:spTree>
    <p:extLst>
      <p:ext uri="{BB962C8B-B14F-4D97-AF65-F5344CB8AC3E}">
        <p14:creationId xmlns:p14="http://schemas.microsoft.com/office/powerpoint/2010/main" val="1754794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2D0CE"/>
                </a:solidFill>
                <a:effectLst/>
                <a:latin typeface="-apple-system"/>
              </a:rPr>
              <a:t>Remember from the prediction results that we suspected that the true decision boundary is more or less linear. So here we wanted to interpret the logistic regression model and provide insight on exactly how the model makes its decisions. Note that since all of our features are binary, each coefficient is comparable with each other. If this what not the case, like when the features are on different scales for example, this would not be true.</a:t>
            </a:r>
          </a:p>
          <a:p>
            <a:endParaRPr lang="en-US" b="0" i="0" dirty="0">
              <a:solidFill>
                <a:srgbClr val="D2D0CE"/>
              </a:solidFill>
              <a:effectLst/>
              <a:latin typeface="-apple-system"/>
            </a:endParaRPr>
          </a:p>
          <a:p>
            <a:r>
              <a:rPr lang="en-US" b="0" i="0" dirty="0">
                <a:solidFill>
                  <a:srgbClr val="D2D0CE"/>
                </a:solidFill>
                <a:effectLst/>
                <a:latin typeface="-apple-system"/>
              </a:rPr>
              <a:t>Here we plot the logistic regression coefficients for all 40 input features, sorted by their absolute magnitude. Remember that in logistic regression, these coefficients represent a feature’s individual contribution to increasing or decreasing the log-odds. By looking at this graph, we immediately see that the permissions RECEIVE and READ PHONE STATE are the two largest coefficients. When the permission</a:t>
            </a:r>
            <a:r>
              <a:rPr lang="en-US" dirty="0"/>
              <a:t> </a:t>
            </a:r>
            <a:r>
              <a:rPr lang="en-US" b="1" dirty="0"/>
              <a:t>RECEIVE </a:t>
            </a:r>
            <a:r>
              <a:rPr lang="en-US" dirty="0"/>
              <a:t>is granted it decreases the odds of the application being a malware, while </a:t>
            </a:r>
            <a:r>
              <a:rPr lang="en-US" b="1" dirty="0"/>
              <a:t>READ PHONE STATE </a:t>
            </a:r>
            <a:r>
              <a:rPr lang="en-US" dirty="0"/>
              <a:t>increases the odds of the application being a malware. These results are not surprising since from our exploratory data analysis, we found that READ PHONE STATE and RECEIVE were among the highest correlated features with malware. Additionally, in our feature occurrence plot, we found that RECEIVE is frequently occurring in benign applications and READ PHONE STATE is frequently occurring in malware. </a:t>
            </a:r>
          </a:p>
        </p:txBody>
      </p:sp>
      <p:sp>
        <p:nvSpPr>
          <p:cNvPr id="4" name="Slide Number Placeholder 3"/>
          <p:cNvSpPr>
            <a:spLocks noGrp="1"/>
          </p:cNvSpPr>
          <p:nvPr>
            <p:ph type="sldNum" sz="quarter" idx="5"/>
          </p:nvPr>
        </p:nvSpPr>
        <p:spPr/>
        <p:txBody>
          <a:bodyPr/>
          <a:lstStyle/>
          <a:p>
            <a:fld id="{AF049292-9110-EF43-9B06-BC27797FB358}" type="slidenum">
              <a:rPr lang="en-US" smtClean="0"/>
              <a:t>18</a:t>
            </a:fld>
            <a:endParaRPr lang="en-US"/>
          </a:p>
        </p:txBody>
      </p:sp>
    </p:spTree>
    <p:extLst>
      <p:ext uri="{BB962C8B-B14F-4D97-AF65-F5344CB8AC3E}">
        <p14:creationId xmlns:p14="http://schemas.microsoft.com/office/powerpoint/2010/main" val="3347506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can also examine the random forest feature importance scores. Recall that these importance scores rank the average impurity decrease for any given feature across the forest. We see that the Random Forest feature importance plot shows that android permission </a:t>
            </a:r>
            <a:r>
              <a:rPr lang="en-US" b="1" dirty="0"/>
              <a:t>READ PHONE STATE </a:t>
            </a:r>
            <a:r>
              <a:rPr lang="en-US" dirty="0"/>
              <a:t>and </a:t>
            </a:r>
            <a:r>
              <a:rPr lang="en-US" b="1" dirty="0"/>
              <a:t>RECEIVE </a:t>
            </a:r>
            <a:r>
              <a:rPr lang="en-US" dirty="0"/>
              <a:t>are the two features with the highest importance scores. These results are exactly consistent with what we found for logistic regression.</a:t>
            </a:r>
          </a:p>
        </p:txBody>
      </p:sp>
      <p:sp>
        <p:nvSpPr>
          <p:cNvPr id="4" name="Slide Number Placeholder 3"/>
          <p:cNvSpPr>
            <a:spLocks noGrp="1"/>
          </p:cNvSpPr>
          <p:nvPr>
            <p:ph type="sldNum" sz="quarter" idx="5"/>
          </p:nvPr>
        </p:nvSpPr>
        <p:spPr/>
        <p:txBody>
          <a:bodyPr/>
          <a:lstStyle/>
          <a:p>
            <a:fld id="{AF049292-9110-EF43-9B06-BC27797FB358}" type="slidenum">
              <a:rPr lang="en-US" smtClean="0"/>
              <a:t>19</a:t>
            </a:fld>
            <a:endParaRPr lang="en-US"/>
          </a:p>
        </p:txBody>
      </p:sp>
    </p:spTree>
    <p:extLst>
      <p:ext uri="{BB962C8B-B14F-4D97-AF65-F5344CB8AC3E}">
        <p14:creationId xmlns:p14="http://schemas.microsoft.com/office/powerpoint/2010/main" val="3085694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to gain even more insight into the data, we also created a shallow decision tree with only two decision nodes. The result is a simple decision structure that is very human readable. Note that with such a small tree, we already achieve an accuracy of 92.5% which increases the confidence in us interpreting the plot.</a:t>
            </a:r>
          </a:p>
          <a:p>
            <a:r>
              <a:rPr lang="en-US" dirty="0"/>
              <a:t>We see clearly that if the root note, which is READ PHONE STATE, is TRUE then most points following the split are malware and benign otherwise. If READ PHONE STATE is true and RECEIVE is false then the model predicts that a given app is malware, but if RECEIVE is true the application is classified as benign. Meanwhile, the left branch is less confident at classifying malware, most likely because if READ PHONE STATE is false, then an application is most likely benign. Interestingly, we again see that READ PHONE STATE and RECEIVE are the most influential variables at making decisions.</a:t>
            </a:r>
          </a:p>
        </p:txBody>
      </p:sp>
      <p:sp>
        <p:nvSpPr>
          <p:cNvPr id="4" name="Slide Number Placeholder 3"/>
          <p:cNvSpPr>
            <a:spLocks noGrp="1"/>
          </p:cNvSpPr>
          <p:nvPr>
            <p:ph type="sldNum" sz="quarter" idx="5"/>
          </p:nvPr>
        </p:nvSpPr>
        <p:spPr/>
        <p:txBody>
          <a:bodyPr/>
          <a:lstStyle/>
          <a:p>
            <a:fld id="{AF049292-9110-EF43-9B06-BC27797FB358}" type="slidenum">
              <a:rPr lang="en-US" smtClean="0"/>
              <a:t>20</a:t>
            </a:fld>
            <a:endParaRPr lang="en-US"/>
          </a:p>
        </p:txBody>
      </p:sp>
    </p:spTree>
    <p:extLst>
      <p:ext uri="{BB962C8B-B14F-4D97-AF65-F5344CB8AC3E}">
        <p14:creationId xmlns:p14="http://schemas.microsoft.com/office/powerpoint/2010/main" val="206774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2</a:t>
            </a:fld>
            <a:endParaRPr lang="en-US"/>
          </a:p>
        </p:txBody>
      </p:sp>
    </p:spTree>
    <p:extLst>
      <p:ext uri="{BB962C8B-B14F-4D97-AF65-F5344CB8AC3E}">
        <p14:creationId xmlns:p14="http://schemas.microsoft.com/office/powerpoint/2010/main" val="35012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Malware can get into your phone, by exploiting permissions.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it would make sense for us to use permissions in malware detection. </a:t>
            </a:r>
          </a:p>
          <a:p>
            <a:endParaRPr lang="en-US" dirty="0"/>
          </a:p>
          <a:p>
            <a:r>
              <a:rPr lang="en-US" dirty="0"/>
              <a:t>Read slides </a:t>
            </a:r>
          </a:p>
          <a:p>
            <a:endParaRPr lang="en-US" dirty="0"/>
          </a:p>
          <a:p>
            <a:r>
              <a:rPr lang="en-US" dirty="0"/>
              <a:t>Mainly what we’re looking to do is to </a:t>
            </a:r>
          </a:p>
          <a:p>
            <a:pPr marL="228600" indent="-228600">
              <a:buAutoNum type="arabicPeriod"/>
            </a:pPr>
            <a:r>
              <a:rPr lang="en-US" dirty="0"/>
              <a:t>build a model with the best performance using readily available features, </a:t>
            </a:r>
          </a:p>
          <a:p>
            <a:pPr marL="228600" indent="-228600">
              <a:buAutoNum type="arabicPeriod"/>
            </a:pPr>
            <a:r>
              <a:rPr lang="en-US" dirty="0"/>
              <a:t>Gain insight into the nature of malware and see which permissions are most frequently occurring and the importance of the top features in both malware and benign apps.</a:t>
            </a:r>
          </a:p>
        </p:txBody>
      </p:sp>
      <p:sp>
        <p:nvSpPr>
          <p:cNvPr id="4" name="Slide Number Placeholder 3"/>
          <p:cNvSpPr>
            <a:spLocks noGrp="1"/>
          </p:cNvSpPr>
          <p:nvPr>
            <p:ph type="sldNum" sz="quarter" idx="5"/>
          </p:nvPr>
        </p:nvSpPr>
        <p:spPr/>
        <p:txBody>
          <a:bodyPr/>
          <a:lstStyle/>
          <a:p>
            <a:fld id="{AF049292-9110-EF43-9B06-BC27797FB358}" type="slidenum">
              <a:rPr lang="en-US" smtClean="0"/>
              <a:t>3</a:t>
            </a:fld>
            <a:endParaRPr lang="en-US"/>
          </a:p>
        </p:txBody>
      </p:sp>
    </p:spTree>
    <p:extLst>
      <p:ext uri="{BB962C8B-B14F-4D97-AF65-F5344CB8AC3E}">
        <p14:creationId xmlns:p14="http://schemas.microsoft.com/office/powerpoint/2010/main" val="391916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Discuss the dataset</a:t>
            </a:r>
            <a:endParaRPr lang="en-US" u="none" dirty="0"/>
          </a:p>
          <a:p>
            <a:r>
              <a:rPr lang="en-US" dirty="0"/>
              <a:t>We sourced our data from a dataset called </a:t>
            </a:r>
            <a:r>
              <a:rPr lang="en-US" dirty="0" err="1"/>
              <a:t>NATICUSdroid</a:t>
            </a:r>
            <a:r>
              <a:rPr lang="en-US" dirty="0"/>
              <a:t> from the original Mathur(2021) work. </a:t>
            </a:r>
          </a:p>
          <a:p>
            <a:endParaRPr lang="en-US" dirty="0"/>
          </a:p>
          <a:p>
            <a:r>
              <a:rPr lang="en-US" dirty="0"/>
              <a:t>Their data had two main sources. </a:t>
            </a:r>
          </a:p>
          <a:p>
            <a:r>
              <a:rPr lang="en-US" dirty="0"/>
              <a:t>Benign apps were taken from the </a:t>
            </a:r>
            <a:r>
              <a:rPr lang="en-US" dirty="0" err="1"/>
              <a:t>Androzoo</a:t>
            </a:r>
            <a:r>
              <a:rPr lang="en-US" dirty="0"/>
              <a:t> database. Although a few sources like the Google Play Store and Samsung have been known to contain malware, for simplicity, an assumption was made that the apps from these sources exhibit non-malicious behavior. To add additional assurance, the apps chosen were ones that were rated ‘benign’ by an antivirus software resulting in 14633 benign apps. </a:t>
            </a:r>
          </a:p>
          <a:p>
            <a:endParaRPr lang="en-US" dirty="0"/>
          </a:p>
          <a:p>
            <a:r>
              <a:rPr lang="en-US" dirty="0"/>
              <a:t>The malware dataset was taken from Argus Lab’s Android Malware Database, of which a similar random sample size of 14700 was taken.</a:t>
            </a:r>
          </a:p>
          <a:p>
            <a:endParaRPr lang="en-US" dirty="0"/>
          </a:p>
          <a:p>
            <a:r>
              <a:rPr lang="en-US" dirty="0"/>
              <a:t>In total we have 30,000 </a:t>
            </a:r>
            <a:r>
              <a:rPr lang="en-US" dirty="0" err="1"/>
              <a:t>obsersations</a:t>
            </a:r>
            <a:r>
              <a:rPr lang="en-US" dirty="0"/>
              <a:t> and 86 permission features.</a:t>
            </a:r>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4</a:t>
            </a:fld>
            <a:endParaRPr lang="en-US"/>
          </a:p>
        </p:txBody>
      </p:sp>
    </p:spTree>
    <p:extLst>
      <p:ext uri="{BB962C8B-B14F-4D97-AF65-F5344CB8AC3E}">
        <p14:creationId xmlns:p14="http://schemas.microsoft.com/office/powerpoint/2010/main" val="134879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a bit of EDA before delving into building our model.</a:t>
            </a:r>
          </a:p>
          <a:p>
            <a:endParaRPr lang="en-US" dirty="0"/>
          </a:p>
          <a:p>
            <a:r>
              <a:rPr lang="en-US" dirty="0"/>
              <a:t>In the initial inspection we make a few significant observations. The Malware apps have a very high frequency of the permission READ_PHONE_STATE and RECEIVE_BOOT_COMPLETED which doesn’t even show up in the top frequencies of Benign apps. The Benign apps on the other hand show a very high frequency of RECEIVE whereas for Malware apps it does not show up. We’ll keep an eye on these features in our results and interpretations section to see how they match up.</a:t>
            </a:r>
          </a:p>
        </p:txBody>
      </p:sp>
      <p:sp>
        <p:nvSpPr>
          <p:cNvPr id="4" name="Slide Number Placeholder 3"/>
          <p:cNvSpPr>
            <a:spLocks noGrp="1"/>
          </p:cNvSpPr>
          <p:nvPr>
            <p:ph type="sldNum" sz="quarter" idx="5"/>
          </p:nvPr>
        </p:nvSpPr>
        <p:spPr/>
        <p:txBody>
          <a:bodyPr/>
          <a:lstStyle/>
          <a:p>
            <a:fld id="{AF049292-9110-EF43-9B06-BC27797FB358}" type="slidenum">
              <a:rPr lang="en-US" smtClean="0"/>
              <a:t>5</a:t>
            </a:fld>
            <a:endParaRPr lang="en-US"/>
          </a:p>
        </p:txBody>
      </p:sp>
    </p:spTree>
    <p:extLst>
      <p:ext uri="{BB962C8B-B14F-4D97-AF65-F5344CB8AC3E}">
        <p14:creationId xmlns:p14="http://schemas.microsoft.com/office/powerpoint/2010/main" val="168657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heatmap of our correlation matrix we saw no serious issues of multicollinearity with the exception of very few features which we also will take into account when building our model. </a:t>
            </a:r>
          </a:p>
        </p:txBody>
      </p:sp>
      <p:sp>
        <p:nvSpPr>
          <p:cNvPr id="4" name="Slide Number Placeholder 3"/>
          <p:cNvSpPr>
            <a:spLocks noGrp="1"/>
          </p:cNvSpPr>
          <p:nvPr>
            <p:ph type="sldNum" sz="quarter" idx="5"/>
          </p:nvPr>
        </p:nvSpPr>
        <p:spPr/>
        <p:txBody>
          <a:bodyPr/>
          <a:lstStyle/>
          <a:p>
            <a:fld id="{AF049292-9110-EF43-9B06-BC27797FB358}" type="slidenum">
              <a:rPr lang="en-US" smtClean="0"/>
              <a:t>6</a:t>
            </a:fld>
            <a:endParaRPr lang="en-US"/>
          </a:p>
        </p:txBody>
      </p:sp>
    </p:spTree>
    <p:extLst>
      <p:ext uri="{BB962C8B-B14F-4D97-AF65-F5344CB8AC3E}">
        <p14:creationId xmlns:p14="http://schemas.microsoft.com/office/powerpoint/2010/main" val="89889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7</a:t>
            </a:fld>
            <a:endParaRPr lang="en-US"/>
          </a:p>
        </p:txBody>
      </p:sp>
    </p:spTree>
    <p:extLst>
      <p:ext uri="{BB962C8B-B14F-4D97-AF65-F5344CB8AC3E}">
        <p14:creationId xmlns:p14="http://schemas.microsoft.com/office/powerpoint/2010/main" val="79623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data-split we went with an 80/20 ratio between our non-test and test data. We conducted feature selection and hyperparameter tuning using 10-fold cross validation on the non-test data. The only model that deviated from this was our Neural Network where we simply did a 60/20/20 train/validation/test split out of computational concerns. We will discuss this in more detail in our methodology portion.</a:t>
            </a:r>
          </a:p>
          <a:p>
            <a:endParaRPr lang="en-US" dirty="0"/>
          </a:p>
          <a:p>
            <a:endParaRPr lang="en-US" dirty="0"/>
          </a:p>
          <a:p>
            <a:r>
              <a:rPr lang="en-US" dirty="0"/>
              <a:t>Image source:</a:t>
            </a:r>
          </a:p>
          <a:p>
            <a:r>
              <a:rPr lang="en-US" dirty="0"/>
              <a:t>https://</a:t>
            </a:r>
            <a:r>
              <a:rPr lang="en-US" dirty="0" err="1"/>
              <a:t>www.researchgate.net</a:t>
            </a:r>
            <a:r>
              <a:rPr lang="en-US" dirty="0"/>
              <a: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8</a:t>
            </a:fld>
            <a:endParaRPr lang="en-US"/>
          </a:p>
        </p:txBody>
      </p:sp>
    </p:spTree>
    <p:extLst>
      <p:ext uri="{BB962C8B-B14F-4D97-AF65-F5344CB8AC3E}">
        <p14:creationId xmlns:p14="http://schemas.microsoft.com/office/powerpoint/2010/main" val="142418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talk about feature selection. We wanted to see if it was worth reducing the original number of 86 features even further. In general, feature selection and dimensionality reduction is useful not only for creating a simpler model, but also reducing model variance and computational complexity.</a:t>
            </a:r>
          </a:p>
          <a:p>
            <a:endParaRPr lang="en-US" dirty="0"/>
          </a:p>
          <a:p>
            <a:r>
              <a:rPr lang="en-US" dirty="0"/>
              <a:t>We first implemented a random forest on the non-test data which ranks the 86 input features based on their importance scores. Using a 10-fold cross validation, we plot how performance changes with the number of input features. As you can see, performance plateaus at around 40 features. Thus, we will be selecting the top 40 features going forward in our subsequent models.</a:t>
            </a:r>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9</a:t>
            </a:fld>
            <a:endParaRPr lang="en-US"/>
          </a:p>
        </p:txBody>
      </p:sp>
    </p:spTree>
    <p:extLst>
      <p:ext uri="{BB962C8B-B14F-4D97-AF65-F5344CB8AC3E}">
        <p14:creationId xmlns:p14="http://schemas.microsoft.com/office/powerpoint/2010/main" val="1422348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12/5/23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62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12/5/23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631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12/5/23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752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12/5/23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240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12/5/23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80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12/5/23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6882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12/5/23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0764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12/5/23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8329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12/5/23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974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12/5/23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103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12/5/23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969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12/5/23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7764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D49BC5-D64B-DF23-4A52-F003CB85370E}"/>
              </a:ext>
            </a:extLst>
          </p:cNvPr>
          <p:cNvPicPr>
            <a:picLocks noChangeAspect="1"/>
          </p:cNvPicPr>
          <p:nvPr/>
        </p:nvPicPr>
        <p:blipFill rotWithShape="1">
          <a:blip r:embed="rId3">
            <a:alphaModFix amt="50000"/>
          </a:blip>
          <a:srcRect t="7985" b="1654"/>
          <a:stretch/>
        </p:blipFill>
        <p:spPr>
          <a:xfrm>
            <a:off x="20" y="10"/>
            <a:ext cx="12191979" cy="6857989"/>
          </a:xfrm>
          <a:prstGeom prst="rect">
            <a:avLst/>
          </a:prstGeom>
        </p:spPr>
      </p:pic>
      <p:sp>
        <p:nvSpPr>
          <p:cNvPr id="2" name="Title 1">
            <a:extLst>
              <a:ext uri="{FF2B5EF4-FFF2-40B4-BE49-F238E27FC236}">
                <a16:creationId xmlns:a16="http://schemas.microsoft.com/office/drawing/2014/main" id="{7B1021BD-1F13-1820-E738-980F390B9B6A}"/>
              </a:ext>
            </a:extLst>
          </p:cNvPr>
          <p:cNvSpPr>
            <a:spLocks noGrp="1"/>
          </p:cNvSpPr>
          <p:nvPr>
            <p:ph type="ctrTitle"/>
          </p:nvPr>
        </p:nvSpPr>
        <p:spPr>
          <a:xfrm>
            <a:off x="1600200" y="1261872"/>
            <a:ext cx="7723682" cy="2852928"/>
          </a:xfrm>
        </p:spPr>
        <p:txBody>
          <a:bodyPr>
            <a:normAutofit/>
          </a:bodyPr>
          <a:lstStyle/>
          <a:p>
            <a:r>
              <a:rPr lang="en-US" dirty="0">
                <a:solidFill>
                  <a:srgbClr val="FFFFFF"/>
                </a:solidFill>
              </a:rPr>
              <a:t>Malware Detection for Android</a:t>
            </a:r>
          </a:p>
        </p:txBody>
      </p:sp>
      <p:sp>
        <p:nvSpPr>
          <p:cNvPr id="3" name="Subtitle 2">
            <a:extLst>
              <a:ext uri="{FF2B5EF4-FFF2-40B4-BE49-F238E27FC236}">
                <a16:creationId xmlns:a16="http://schemas.microsoft.com/office/drawing/2014/main" id="{2C705BC5-DFDE-330D-15C8-8497598AEDEA}"/>
              </a:ext>
            </a:extLst>
          </p:cNvPr>
          <p:cNvSpPr>
            <a:spLocks noGrp="1"/>
          </p:cNvSpPr>
          <p:nvPr>
            <p:ph type="subTitle" idx="1"/>
          </p:nvPr>
        </p:nvSpPr>
        <p:spPr>
          <a:xfrm>
            <a:off x="1600200" y="4681728"/>
            <a:ext cx="7142018" cy="929296"/>
          </a:xfrm>
        </p:spPr>
        <p:txBody>
          <a:bodyPr>
            <a:normAutofit/>
          </a:bodyPr>
          <a:lstStyle/>
          <a:p>
            <a:r>
              <a:rPr lang="en-US" dirty="0">
                <a:solidFill>
                  <a:srgbClr val="FFFFFF"/>
                </a:solidFill>
              </a:rPr>
              <a:t>By: Mark </a:t>
            </a:r>
            <a:r>
              <a:rPr lang="en-US" dirty="0" err="1">
                <a:solidFill>
                  <a:srgbClr val="FFFFFF"/>
                </a:solidFill>
              </a:rPr>
              <a:t>Faynboym</a:t>
            </a:r>
            <a:r>
              <a:rPr lang="en-US" dirty="0">
                <a:solidFill>
                  <a:srgbClr val="FFFFFF"/>
                </a:solidFill>
              </a:rPr>
              <a:t>, Matthew Chen, Jasper Tsai</a:t>
            </a: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0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1600199" y="699591"/>
            <a:ext cx="8731853" cy="1470404"/>
          </a:xfrm>
        </p:spPr>
        <p:txBody>
          <a:bodyPr anchor="b">
            <a:normAutofit/>
          </a:bodyPr>
          <a:lstStyle/>
          <a:p>
            <a:r>
              <a:rPr lang="en-US" dirty="0"/>
              <a:t>Methodology: modeling</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1600200" y="2476499"/>
            <a:ext cx="7638168" cy="3614813"/>
          </a:xfrm>
        </p:spPr>
        <p:txBody>
          <a:bodyPr>
            <a:normAutofit/>
          </a:bodyPr>
          <a:lstStyle/>
          <a:p>
            <a:r>
              <a:rPr lang="en-US" dirty="0"/>
              <a:t>Logistic Regression (LG)</a:t>
            </a:r>
          </a:p>
          <a:p>
            <a:r>
              <a:rPr lang="en-US" dirty="0"/>
              <a:t>Random Forest (RF)</a:t>
            </a:r>
          </a:p>
          <a:p>
            <a:r>
              <a:rPr lang="en-US" dirty="0"/>
              <a:t>K-Nearest Neighbors (kNN)</a:t>
            </a:r>
          </a:p>
          <a:p>
            <a:r>
              <a:rPr lang="en-US" dirty="0"/>
              <a:t>Feedforward Neural Network (FF)</a:t>
            </a:r>
          </a:p>
          <a:p>
            <a:r>
              <a:rPr lang="en-US" dirty="0"/>
              <a:t>Stacking Ensemble (ST)</a:t>
            </a:r>
          </a:p>
          <a:p>
            <a:endParaRPr lang="en-US" dirty="0"/>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10</a:t>
            </a:fld>
            <a:endParaRPr lang="en-US" dirty="0">
              <a:solidFill>
                <a:srgbClr val="000000"/>
              </a:solidFill>
            </a:endParaRPr>
          </a:p>
        </p:txBody>
      </p:sp>
      <p:pic>
        <p:nvPicPr>
          <p:cNvPr id="4" name="Picture 3">
            <a:extLst>
              <a:ext uri="{FF2B5EF4-FFF2-40B4-BE49-F238E27FC236}">
                <a16:creationId xmlns:a16="http://schemas.microsoft.com/office/drawing/2014/main" id="{A79EFC29-1691-3ADA-DA1E-1D4E065932F4}"/>
              </a:ext>
            </a:extLst>
          </p:cNvPr>
          <p:cNvPicPr>
            <a:picLocks noChangeAspect="1"/>
          </p:cNvPicPr>
          <p:nvPr/>
        </p:nvPicPr>
        <p:blipFill>
          <a:blip r:embed="rId3"/>
          <a:stretch>
            <a:fillRect/>
          </a:stretch>
        </p:blipFill>
        <p:spPr>
          <a:xfrm>
            <a:off x="5879357" y="2069878"/>
            <a:ext cx="5061460" cy="3796095"/>
          </a:xfrm>
          <a:prstGeom prst="rect">
            <a:avLst/>
          </a:prstGeom>
        </p:spPr>
      </p:pic>
    </p:spTree>
    <p:extLst>
      <p:ext uri="{BB962C8B-B14F-4D97-AF65-F5344CB8AC3E}">
        <p14:creationId xmlns:p14="http://schemas.microsoft.com/office/powerpoint/2010/main" val="30834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6292956" cy="4114801"/>
              </a:xfrm>
            </p:spPr>
            <p:txBody>
              <a:bodyPr>
                <a:normAutofit fontScale="62500" lnSpcReduction="20000"/>
              </a:bodyPr>
              <a:lstStyle/>
              <a:p>
                <a:r>
                  <a:rPr lang="en-US" dirty="0"/>
                  <a:t>We tune hyperparameters with </a:t>
                </a:r>
                <a:r>
                  <a:rPr lang="en-US" dirty="0" err="1"/>
                  <a:t>GridSearch</a:t>
                </a:r>
                <a:r>
                  <a:rPr lang="en-US" dirty="0"/>
                  <a:t> (i.e. test exhaustively every combination of parameters in pre-defined parameter space)</a:t>
                </a:r>
              </a:p>
              <a:p>
                <a:r>
                  <a:rPr lang="en-US" dirty="0"/>
                  <a:t>Logistic Regression:</a:t>
                </a:r>
              </a:p>
              <a:p>
                <a:pPr lvl="1"/>
                <a:r>
                  <a:rPr lang="en-US" dirty="0"/>
                  <a:t>L2 Regularization Penalty :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0.1, 0.2, …, 1.5</m:t>
                        </m:r>
                      </m:e>
                    </m:d>
                  </m:oMath>
                </a14:m>
                <a:endParaRPr lang="en-US" dirty="0"/>
              </a:p>
              <a:p>
                <a:r>
                  <a:rPr lang="en-US" dirty="0"/>
                  <a:t>Random Forest:</a:t>
                </a:r>
              </a:p>
              <a:p>
                <a:pPr lvl="1"/>
                <a:r>
                  <a:rPr lang="en-US" dirty="0"/>
                  <a:t>Number of trees: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𝑡𝑟𝑒𝑒</m:t>
                        </m:r>
                      </m:sub>
                    </m:sSub>
                    <m:r>
                      <a:rPr lang="en-US" b="0" i="1" smtClean="0">
                        <a:latin typeface="Cambria Math" panose="02040503050406030204" pitchFamily="18" charset="0"/>
                      </a:rPr>
                      <m:t>∈[100, 200, …, 500]</m:t>
                    </m:r>
                  </m:oMath>
                </a14:m>
                <a:endParaRPr lang="en-US" dirty="0"/>
              </a:p>
              <a:p>
                <a:pPr lvl="1"/>
                <a:r>
                  <a:rPr lang="en-US" dirty="0"/>
                  <a:t>Fraction of features to consider at each tree split: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 0.2, …, 0.9</m:t>
                        </m:r>
                      </m:e>
                    </m:d>
                  </m:oMath>
                </a14:m>
                <a:endParaRPr lang="en-US" b="0" dirty="0"/>
              </a:p>
              <a:p>
                <a:r>
                  <a:rPr lang="en-US" dirty="0"/>
                  <a:t>K-Nearest Neighbors:</a:t>
                </a:r>
              </a:p>
              <a:p>
                <a:pPr lvl="1"/>
                <a:r>
                  <a:rPr lang="en-US" dirty="0"/>
                  <a:t>Number of neighbors: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3, 5, 7, 9</m:t>
                        </m:r>
                      </m:e>
                    </m:d>
                  </m:oMath>
                </a14:m>
                <a:endParaRPr lang="en-US" dirty="0"/>
              </a:p>
              <a:p>
                <a:r>
                  <a:rPr lang="en-US" dirty="0"/>
                  <a:t>Neural Network:</a:t>
                </a:r>
              </a:p>
              <a:p>
                <a:pPr lvl="1"/>
                <a:r>
                  <a:rPr lang="en-US" dirty="0"/>
                  <a:t>Number of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𝑙𝑎𝑦𝑒𝑟𝑠</m:t>
                        </m:r>
                      </m:sub>
                    </m:sSub>
                    <m:r>
                      <a:rPr lang="en-US" b="0" i="1" smtClean="0">
                        <a:latin typeface="Cambria Math" panose="02040503050406030204" pitchFamily="18" charset="0"/>
                      </a:rPr>
                      <m:t>∈[1, 2, 3]</m:t>
                    </m:r>
                  </m:oMath>
                </a14:m>
                <a:endParaRPr lang="en-US" dirty="0"/>
              </a:p>
              <a:p>
                <a:pPr lvl="1"/>
                <a:r>
                  <a:rPr lang="en-US" dirty="0"/>
                  <a:t>Nodes per layer (hidden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𝑛𝑜𝑑𝑒𝑠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40, 50, 60</m:t>
                        </m:r>
                      </m:e>
                    </m:d>
                  </m:oMath>
                </a14:m>
                <a:endParaRPr lang="en-US" b="0" dirty="0"/>
              </a:p>
              <a:p>
                <a:pPr lvl="1"/>
                <a:r>
                  <a:rPr lang="en-US" dirty="0"/>
                  <a:t>Dropout probability: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0.3, 0.5, 0.7</m:t>
                        </m:r>
                      </m:e>
                    </m:d>
                  </m:oMath>
                </a14:m>
                <a:endParaRPr lang="en-US" b="0" dirty="0"/>
              </a:p>
              <a:p>
                <a:pPr lvl="1"/>
                <a:r>
                  <a:rPr lang="en-US" dirty="0"/>
                  <a:t>Learning rate: </a:t>
                </a:r>
                <a14:m>
                  <m:oMath xmlns:m="http://schemas.openxmlformats.org/officeDocument/2006/math">
                    <m:r>
                      <a:rPr lang="en-US" b="0" i="1" smtClean="0">
                        <a:latin typeface="Cambria Math" panose="02040503050406030204" pitchFamily="18" charset="0"/>
                      </a:rPr>
                      <m:t>𝑙𝑟</m:t>
                    </m:r>
                    <m:r>
                      <a:rPr lang="en-US" b="0" i="1" smtClean="0">
                        <a:latin typeface="Cambria Math" panose="02040503050406030204" pitchFamily="18" charset="0"/>
                      </a:rPr>
                      <m:t>∈[0.001, 0.0001]</m:t>
                    </m:r>
                  </m:oMath>
                </a14:m>
                <a:endParaRPr lang="en-US" dirty="0"/>
              </a:p>
              <a:p>
                <a:endParaRPr lang="en-US" b="0" dirty="0"/>
              </a:p>
            </p:txBody>
          </p:sp>
        </mc:Choice>
        <mc:Fallback xmlns="">
          <p:sp>
            <p:nvSpPr>
              <p:cNvPr id="3" name="Content Placeholder 2">
                <a:extLst>
                  <a:ext uri="{FF2B5EF4-FFF2-40B4-BE49-F238E27FC236}">
                    <a16:creationId xmlns:a16="http://schemas.microsoft.com/office/drawing/2014/main" id="{88C63423-5311-72BE-AC08-8DDEB193F258}"/>
                  </a:ext>
                </a:extLst>
              </p:cNvPr>
              <p:cNvSpPr>
                <a:spLocks noGrp="1" noRot="1" noChangeAspect="1" noMove="1" noResize="1" noEditPoints="1" noAdjustHandles="1" noChangeArrowheads="1" noChangeShapeType="1" noTextEdit="1"/>
              </p:cNvSpPr>
              <p:nvPr>
                <p:ph idx="1"/>
              </p:nvPr>
            </p:nvSpPr>
            <p:spPr>
              <a:xfrm>
                <a:off x="808662" y="2019299"/>
                <a:ext cx="6292956" cy="4114801"/>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7E91F6-A61F-F878-DE5A-F152ED3E33BD}"/>
              </a:ext>
            </a:extLst>
          </p:cNvPr>
          <p:cNvPicPr>
            <a:picLocks noChangeAspect="1"/>
          </p:cNvPicPr>
          <p:nvPr/>
        </p:nvPicPr>
        <p:blipFill>
          <a:blip r:embed="rId4"/>
          <a:stretch>
            <a:fillRect/>
          </a:stretch>
        </p:blipFill>
        <p:spPr>
          <a:xfrm>
            <a:off x="6286272" y="1590277"/>
            <a:ext cx="4880055" cy="4636988"/>
          </a:xfrm>
          <a:prstGeom prst="rect">
            <a:avLst/>
          </a:prstGeom>
        </p:spPr>
      </p:pic>
    </p:spTree>
    <p:extLst>
      <p:ext uri="{BB962C8B-B14F-4D97-AF65-F5344CB8AC3E}">
        <p14:creationId xmlns:p14="http://schemas.microsoft.com/office/powerpoint/2010/main" val="68180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5388938" cy="4114801"/>
          </a:xfrm>
        </p:spPr>
        <p:txBody>
          <a:bodyPr/>
          <a:lstStyle/>
          <a:p>
            <a:r>
              <a:rPr lang="en-US" dirty="0"/>
              <a:t>Intuitively, combine the strengths of several strong predictors. Works especially well if the models are strong in different ways</a:t>
            </a:r>
          </a:p>
          <a:p>
            <a:r>
              <a:rPr lang="en-US" dirty="0"/>
              <a:t>Use predicted probabilities of existing models (Level 0 models) on another algorithm (Level 1 model) to get final prediction</a:t>
            </a:r>
          </a:p>
          <a:p>
            <a:r>
              <a:rPr lang="en-US" dirty="0"/>
              <a:t>In this project, we use another Logistic Regression as the Level 1 model</a:t>
            </a:r>
          </a:p>
        </p:txBody>
      </p:sp>
      <p:grpSp>
        <p:nvGrpSpPr>
          <p:cNvPr id="61" name="Group 60">
            <a:extLst>
              <a:ext uri="{FF2B5EF4-FFF2-40B4-BE49-F238E27FC236}">
                <a16:creationId xmlns:a16="http://schemas.microsoft.com/office/drawing/2014/main" id="{B2683DE4-CA26-F18A-05D5-3DCD1489D2D4}"/>
              </a:ext>
            </a:extLst>
          </p:cNvPr>
          <p:cNvGrpSpPr/>
          <p:nvPr/>
        </p:nvGrpSpPr>
        <p:grpSpPr>
          <a:xfrm>
            <a:off x="6350149" y="1879011"/>
            <a:ext cx="5033189" cy="4099931"/>
            <a:chOff x="6142949" y="2392944"/>
            <a:chExt cx="5033189" cy="4099931"/>
          </a:xfrm>
        </p:grpSpPr>
        <p:sp>
          <p:nvSpPr>
            <p:cNvPr id="4" name="Rectangle 3">
              <a:extLst>
                <a:ext uri="{FF2B5EF4-FFF2-40B4-BE49-F238E27FC236}">
                  <a16:creationId xmlns:a16="http://schemas.microsoft.com/office/drawing/2014/main" id="{B39BBD18-3998-E3F4-57D8-A1BD56E2A43D}"/>
                </a:ext>
              </a:extLst>
            </p:cNvPr>
            <p:cNvSpPr/>
            <p:nvPr/>
          </p:nvSpPr>
          <p:spPr>
            <a:xfrm>
              <a:off x="8090730"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 name="Rectangle 4">
              <a:extLst>
                <a:ext uri="{FF2B5EF4-FFF2-40B4-BE49-F238E27FC236}">
                  <a16:creationId xmlns:a16="http://schemas.microsoft.com/office/drawing/2014/main" id="{AED1BCA5-55EE-5954-E440-6386BB915ECB}"/>
                </a:ext>
              </a:extLst>
            </p:cNvPr>
            <p:cNvSpPr/>
            <p:nvPr/>
          </p:nvSpPr>
          <p:spPr>
            <a:xfrm>
              <a:off x="8890552" y="5054426"/>
              <a:ext cx="674331"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6" name="Rectangle 5">
              <a:extLst>
                <a:ext uri="{FF2B5EF4-FFF2-40B4-BE49-F238E27FC236}">
                  <a16:creationId xmlns:a16="http://schemas.microsoft.com/office/drawing/2014/main" id="{25173310-66A4-B958-507E-7F1AE83F17B7}"/>
                </a:ext>
              </a:extLst>
            </p:cNvPr>
            <p:cNvSpPr/>
            <p:nvPr/>
          </p:nvSpPr>
          <p:spPr>
            <a:xfrm>
              <a:off x="9784028"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p>
          </p:txBody>
        </p:sp>
        <p:sp>
          <p:nvSpPr>
            <p:cNvPr id="7" name="Rectangle 6">
              <a:extLst>
                <a:ext uri="{FF2B5EF4-FFF2-40B4-BE49-F238E27FC236}">
                  <a16:creationId xmlns:a16="http://schemas.microsoft.com/office/drawing/2014/main" id="{25234370-2ECE-5695-92B8-A5C74E66EA52}"/>
                </a:ext>
              </a:extLst>
            </p:cNvPr>
            <p:cNvSpPr/>
            <p:nvPr/>
          </p:nvSpPr>
          <p:spPr>
            <a:xfrm>
              <a:off x="10585650" y="5060624"/>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a:t>
              </a:r>
            </a:p>
          </p:txBody>
        </p:sp>
        <p:sp>
          <p:nvSpPr>
            <p:cNvPr id="8" name="TextBox 7">
              <a:extLst>
                <a:ext uri="{FF2B5EF4-FFF2-40B4-BE49-F238E27FC236}">
                  <a16:creationId xmlns:a16="http://schemas.microsoft.com/office/drawing/2014/main" id="{4F26C9A3-4748-AA46-83AF-22A2A5855D19}"/>
                </a:ext>
              </a:extLst>
            </p:cNvPr>
            <p:cNvSpPr txBox="1"/>
            <p:nvPr/>
          </p:nvSpPr>
          <p:spPr>
            <a:xfrm>
              <a:off x="6148251" y="4778536"/>
              <a:ext cx="1765868" cy="369332"/>
            </a:xfrm>
            <a:prstGeom prst="rect">
              <a:avLst/>
            </a:prstGeom>
            <a:noFill/>
          </p:spPr>
          <p:txBody>
            <a:bodyPr wrap="none" rtlCol="0">
              <a:spAutoFit/>
            </a:bodyPr>
            <a:lstStyle/>
            <a:p>
              <a:r>
                <a:rPr lang="en-US" dirty="0"/>
                <a:t>Level 0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F3C7A5-F6EC-77FF-EEAA-BF7CD447FDB3}"/>
                    </a:ext>
                  </a:extLst>
                </p:cNvPr>
                <p:cNvSpPr txBox="1"/>
                <p:nvPr/>
              </p:nvSpPr>
              <p:spPr>
                <a:xfrm>
                  <a:off x="9442942" y="6061988"/>
                  <a:ext cx="341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A6F3C7A5-F6EC-77FF-EEAA-BF7CD447FDB3}"/>
                    </a:ext>
                  </a:extLst>
                </p:cNvPr>
                <p:cNvSpPr txBox="1">
                  <a:spLocks noRot="1" noChangeAspect="1" noMove="1" noResize="1" noEditPoints="1" noAdjustHandles="1" noChangeArrowheads="1" noChangeShapeType="1" noTextEdit="1"/>
                </p:cNvSpPr>
                <p:nvPr/>
              </p:nvSpPr>
              <p:spPr>
                <a:xfrm>
                  <a:off x="9442942" y="6061988"/>
                  <a:ext cx="341086" cy="430887"/>
                </a:xfrm>
                <a:prstGeom prst="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0577A372-2441-8CAB-DF82-06AE7FB6734B}"/>
                </a:ext>
              </a:extLst>
            </p:cNvPr>
            <p:cNvCxnSpPr>
              <a:cxnSpLocks/>
              <a:stCxn id="9" idx="0"/>
              <a:endCxn id="4" idx="2"/>
            </p:cNvCxnSpPr>
            <p:nvPr/>
          </p:nvCxnSpPr>
          <p:spPr>
            <a:xfrm rot="16200000" flipV="1">
              <a:off x="8730439" y="5178942"/>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E73698-3775-D9FA-0D09-0DE38FACE9EE}"/>
                </a:ext>
              </a:extLst>
            </p:cNvPr>
            <p:cNvCxnSpPr>
              <a:cxnSpLocks/>
              <a:endCxn id="5" idx="2"/>
            </p:cNvCxnSpPr>
            <p:nvPr/>
          </p:nvCxnSpPr>
          <p:spPr>
            <a:xfrm rot="16200000" flipV="1">
              <a:off x="9153765" y="5602266"/>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024D3-7024-2B70-1CE8-D983D6040428}"/>
                </a:ext>
              </a:extLst>
            </p:cNvPr>
            <p:cNvCxnSpPr>
              <a:cxnSpLocks/>
              <a:endCxn id="6" idx="2"/>
            </p:cNvCxnSpPr>
            <p:nvPr/>
          </p:nvCxnSpPr>
          <p:spPr>
            <a:xfrm rot="5400000" flipH="1" flipV="1">
              <a:off x="9569601" y="5572196"/>
              <a:ext cx="548650" cy="460882"/>
            </a:xfrm>
            <a:prstGeom prst="bentConnector3">
              <a:avLst>
                <a:gd name="adj1" fmla="val 42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F38010-ACD0-C786-E4BD-F710F9C0A935}"/>
                </a:ext>
              </a:extLst>
            </p:cNvPr>
            <p:cNvCxnSpPr>
              <a:cxnSpLocks/>
              <a:endCxn id="7" idx="2"/>
            </p:cNvCxnSpPr>
            <p:nvPr/>
          </p:nvCxnSpPr>
          <p:spPr>
            <a:xfrm flipV="1">
              <a:off x="9613485" y="5534510"/>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047-060C-8327-29FC-F4049C84CD1D}"/>
                </a:ext>
              </a:extLst>
            </p:cNvPr>
            <p:cNvSpPr txBox="1"/>
            <p:nvPr/>
          </p:nvSpPr>
          <p:spPr>
            <a:xfrm>
              <a:off x="6617630" y="6061988"/>
              <a:ext cx="1283685" cy="369332"/>
            </a:xfrm>
            <a:prstGeom prst="rect">
              <a:avLst/>
            </a:prstGeom>
            <a:noFill/>
          </p:spPr>
          <p:txBody>
            <a:bodyPr wrap="none" rtlCol="0">
              <a:spAutoFit/>
            </a:bodyPr>
            <a:lstStyle/>
            <a:p>
              <a:r>
                <a:rPr lang="en-US" dirty="0"/>
                <a:t>Input Data</a:t>
              </a:r>
            </a:p>
          </p:txBody>
        </p:sp>
        <p:cxnSp>
          <p:nvCxnSpPr>
            <p:cNvPr id="28" name="Straight Arrow Connector 27">
              <a:extLst>
                <a:ext uri="{FF2B5EF4-FFF2-40B4-BE49-F238E27FC236}">
                  <a16:creationId xmlns:a16="http://schemas.microsoft.com/office/drawing/2014/main" id="{C15AB565-906F-6F90-1C18-18C0AC384572}"/>
                </a:ext>
              </a:extLst>
            </p:cNvPr>
            <p:cNvCxnSpPr>
              <a:cxnSpLocks/>
              <a:stCxn id="4" idx="0"/>
            </p:cNvCxnSpPr>
            <p:nvPr/>
          </p:nvCxnSpPr>
          <p:spPr>
            <a:xfrm flipV="1">
              <a:off x="8381069"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78028C-6506-8AB4-ED9C-902BFF559792}"/>
                </a:ext>
              </a:extLst>
            </p:cNvPr>
            <p:cNvCxnSpPr>
              <a:cxnSpLocks/>
            </p:cNvCxnSpPr>
            <p:nvPr/>
          </p:nvCxnSpPr>
          <p:spPr>
            <a:xfrm flipV="1">
              <a:off x="9227717"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3B2224-572C-7F4B-FBF2-54A3DDCD3CF9}"/>
                </a:ext>
              </a:extLst>
            </p:cNvPr>
            <p:cNvCxnSpPr>
              <a:cxnSpLocks/>
            </p:cNvCxnSpPr>
            <p:nvPr/>
          </p:nvCxnSpPr>
          <p:spPr>
            <a:xfrm flipV="1">
              <a:off x="10074366"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535C8-10D4-E0C8-3CF1-FF6967347484}"/>
                </a:ext>
              </a:extLst>
            </p:cNvPr>
            <p:cNvCxnSpPr>
              <a:cxnSpLocks/>
            </p:cNvCxnSpPr>
            <p:nvPr/>
          </p:nvCxnSpPr>
          <p:spPr>
            <a:xfrm flipV="1">
              <a:off x="10899530"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353C43-917F-24F5-E16E-D983BBDB1D36}"/>
                    </a:ext>
                  </a:extLst>
                </p:cNvPr>
                <p:cNvSpPr txBox="1"/>
                <p:nvPr/>
              </p:nvSpPr>
              <p:spPr>
                <a:xfrm>
                  <a:off x="8098301" y="4331087"/>
                  <a:ext cx="573106"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8E353C43-917F-24F5-E16E-D983BBDB1D36}"/>
                    </a:ext>
                  </a:extLst>
                </p:cNvPr>
                <p:cNvSpPr txBox="1">
                  <a:spLocks noRot="1" noChangeAspect="1" noMove="1" noResize="1" noEditPoints="1" noAdjustHandles="1" noChangeArrowheads="1" noChangeShapeType="1" noTextEdit="1"/>
                </p:cNvSpPr>
                <p:nvPr/>
              </p:nvSpPr>
              <p:spPr>
                <a:xfrm>
                  <a:off x="8098301" y="4331087"/>
                  <a:ext cx="573106" cy="292581"/>
                </a:xfrm>
                <a:prstGeom prst="rect">
                  <a:avLst/>
                </a:prstGeom>
                <a:blipFill>
                  <a:blip r:embed="rId4"/>
                  <a:stretch>
                    <a:fillRect l="-13830" t="-25000" r="-13830" b="-33333"/>
                  </a:stretch>
                </a:blipFill>
              </p:spPr>
              <p:txBody>
                <a:bodyPr/>
                <a:lstStyle/>
                <a:p>
                  <a:r>
                    <a:rPr lang="en-US">
                      <a:noFill/>
                    </a:rPr>
                    <a:t> </a:t>
                  </a:r>
                </a:p>
              </p:txBody>
            </p:sp>
          </mc:Fallback>
        </mc:AlternateContent>
        <p:cxnSp>
          <p:nvCxnSpPr>
            <p:cNvPr id="42" name="Connector: Elbow 41">
              <a:extLst>
                <a:ext uri="{FF2B5EF4-FFF2-40B4-BE49-F238E27FC236}">
                  <a16:creationId xmlns:a16="http://schemas.microsoft.com/office/drawing/2014/main" id="{F2C677E7-7AF9-FF86-4B67-FD4AEC9645A0}"/>
                </a:ext>
              </a:extLst>
            </p:cNvPr>
            <p:cNvCxnSpPr>
              <a:cxnSpLocks/>
            </p:cNvCxnSpPr>
            <p:nvPr/>
          </p:nvCxnSpPr>
          <p:spPr>
            <a:xfrm rot="5400000">
              <a:off x="8714390" y="3349915"/>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DC82648-07EC-10D7-B1DF-27385AB11AF0}"/>
                </a:ext>
              </a:extLst>
            </p:cNvPr>
            <p:cNvCxnSpPr>
              <a:cxnSpLocks/>
            </p:cNvCxnSpPr>
            <p:nvPr/>
          </p:nvCxnSpPr>
          <p:spPr>
            <a:xfrm rot="5400000">
              <a:off x="9137716" y="3773239"/>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51AD627-340A-05C9-9111-5B52AB0AEAF7}"/>
                </a:ext>
              </a:extLst>
            </p:cNvPr>
            <p:cNvCxnSpPr>
              <a:cxnSpLocks/>
            </p:cNvCxnSpPr>
            <p:nvPr/>
          </p:nvCxnSpPr>
          <p:spPr>
            <a:xfrm rot="16200000" flipH="1">
              <a:off x="9553552" y="3743169"/>
              <a:ext cx="548650" cy="460882"/>
            </a:xfrm>
            <a:prstGeom prst="bentConnector3">
              <a:avLst>
                <a:gd name="adj1" fmla="val 396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4AC85C-CDE7-D3F7-1FEF-E05DE16910DA}"/>
                </a:ext>
              </a:extLst>
            </p:cNvPr>
            <p:cNvCxnSpPr>
              <a:cxnSpLocks/>
            </p:cNvCxnSpPr>
            <p:nvPr/>
          </p:nvCxnSpPr>
          <p:spPr>
            <a:xfrm>
              <a:off x="9637026" y="3911351"/>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D1DBBAA-3010-0CBF-CC33-F24F25B663B4}"/>
                </a:ext>
              </a:extLst>
            </p:cNvPr>
            <p:cNvSpPr/>
            <p:nvPr/>
          </p:nvSpPr>
          <p:spPr>
            <a:xfrm>
              <a:off x="8301570" y="3182513"/>
              <a:ext cx="2591731" cy="43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2" name="TextBox 51">
              <a:extLst>
                <a:ext uri="{FF2B5EF4-FFF2-40B4-BE49-F238E27FC236}">
                  <a16:creationId xmlns:a16="http://schemas.microsoft.com/office/drawing/2014/main" id="{205A906E-7FA7-CF39-619E-4BC375952BBD}"/>
                </a:ext>
              </a:extLst>
            </p:cNvPr>
            <p:cNvSpPr txBox="1"/>
            <p:nvPr/>
          </p:nvSpPr>
          <p:spPr>
            <a:xfrm>
              <a:off x="6250843" y="3182513"/>
              <a:ext cx="1663276" cy="369332"/>
            </a:xfrm>
            <a:prstGeom prst="rect">
              <a:avLst/>
            </a:prstGeom>
            <a:noFill/>
          </p:spPr>
          <p:txBody>
            <a:bodyPr wrap="none" rtlCol="0">
              <a:spAutoFit/>
            </a:bodyPr>
            <a:lstStyle/>
            <a:p>
              <a:r>
                <a:rPr lang="en-US" dirty="0"/>
                <a:t>Level 1 Model</a:t>
              </a:r>
            </a:p>
          </p:txBody>
        </p:sp>
        <p:cxnSp>
          <p:nvCxnSpPr>
            <p:cNvPr id="54" name="Straight Arrow Connector 53">
              <a:extLst>
                <a:ext uri="{FF2B5EF4-FFF2-40B4-BE49-F238E27FC236}">
                  <a16:creationId xmlns:a16="http://schemas.microsoft.com/office/drawing/2014/main" id="{15D8436C-7D92-4160-F713-5ECEA2E00475}"/>
                </a:ext>
              </a:extLst>
            </p:cNvPr>
            <p:cNvCxnSpPr>
              <a:cxnSpLocks/>
              <a:stCxn id="51" idx="0"/>
            </p:cNvCxnSpPr>
            <p:nvPr/>
          </p:nvCxnSpPr>
          <p:spPr>
            <a:xfrm flipH="1" flipV="1">
              <a:off x="9597435" y="2813963"/>
              <a:ext cx="1" cy="368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5C6C56-72B1-6E62-5760-7F53883B6CDB}"/>
                </a:ext>
              </a:extLst>
            </p:cNvPr>
            <p:cNvSpPr txBox="1"/>
            <p:nvPr/>
          </p:nvSpPr>
          <p:spPr>
            <a:xfrm>
              <a:off x="6142949" y="2392944"/>
              <a:ext cx="1825821" cy="369332"/>
            </a:xfrm>
            <a:prstGeom prst="rect">
              <a:avLst/>
            </a:prstGeom>
            <a:noFill/>
          </p:spPr>
          <p:txBody>
            <a:bodyPr wrap="none" rtlCol="0">
              <a:spAutoFit/>
            </a:bodyPr>
            <a:lstStyle/>
            <a:p>
              <a:r>
                <a:rPr lang="en-US" dirty="0"/>
                <a:t>Final prediction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5302A10-CAD4-6015-773F-63E935422054}"/>
                    </a:ext>
                  </a:extLst>
                </p:cNvPr>
                <p:cNvSpPr txBox="1"/>
                <p:nvPr/>
              </p:nvSpPr>
              <p:spPr>
                <a:xfrm>
                  <a:off x="9324271" y="2428488"/>
                  <a:ext cx="676339"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𝑆𝑇</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A5302A10-CAD4-6015-773F-63E935422054}"/>
                    </a:ext>
                  </a:extLst>
                </p:cNvPr>
                <p:cNvSpPr txBox="1">
                  <a:spLocks noRot="1" noChangeAspect="1" noMove="1" noResize="1" noEditPoints="1" noAdjustHandles="1" noChangeArrowheads="1" noChangeShapeType="1" noTextEdit="1"/>
                </p:cNvSpPr>
                <p:nvPr/>
              </p:nvSpPr>
              <p:spPr>
                <a:xfrm>
                  <a:off x="9324271" y="2428488"/>
                  <a:ext cx="676339" cy="292581"/>
                </a:xfrm>
                <a:prstGeom prst="rect">
                  <a:avLst/>
                </a:prstGeom>
                <a:blipFill>
                  <a:blip r:embed="rId5"/>
                  <a:stretch>
                    <a:fillRect l="-11712" t="-25000" r="-1171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1CDB371-B8BE-87B5-AD18-3DACA136606F}"/>
                    </a:ext>
                  </a:extLst>
                </p:cNvPr>
                <p:cNvSpPr txBox="1"/>
                <p:nvPr/>
              </p:nvSpPr>
              <p:spPr>
                <a:xfrm>
                  <a:off x="8890552" y="432361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C1CDB371-B8BE-87B5-AD18-3DACA136606F}"/>
                    </a:ext>
                  </a:extLst>
                </p:cNvPr>
                <p:cNvSpPr txBox="1">
                  <a:spLocks noRot="1" noChangeAspect="1" noMove="1" noResize="1" noEditPoints="1" noAdjustHandles="1" noChangeArrowheads="1" noChangeShapeType="1" noTextEdit="1"/>
                </p:cNvSpPr>
                <p:nvPr/>
              </p:nvSpPr>
              <p:spPr>
                <a:xfrm>
                  <a:off x="8890552" y="4323613"/>
                  <a:ext cx="578427" cy="292581"/>
                </a:xfrm>
                <a:prstGeom prst="rect">
                  <a:avLst/>
                </a:prstGeom>
                <a:blipFill>
                  <a:blip r:embed="rId6"/>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A1EB90B-47BD-35B1-6890-D8EF5BDC256D}"/>
                    </a:ext>
                  </a:extLst>
                </p:cNvPr>
                <p:cNvSpPr txBox="1"/>
                <p:nvPr/>
              </p:nvSpPr>
              <p:spPr>
                <a:xfrm>
                  <a:off x="9771765" y="432977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8A1EB90B-47BD-35B1-6890-D8EF5BDC256D}"/>
                    </a:ext>
                  </a:extLst>
                </p:cNvPr>
                <p:cNvSpPr txBox="1">
                  <a:spLocks noRot="1" noChangeAspect="1" noMove="1" noResize="1" noEditPoints="1" noAdjustHandles="1" noChangeArrowheads="1" noChangeShapeType="1" noTextEdit="1"/>
                </p:cNvSpPr>
                <p:nvPr/>
              </p:nvSpPr>
              <p:spPr>
                <a:xfrm>
                  <a:off x="9771765" y="4329773"/>
                  <a:ext cx="578427" cy="292581"/>
                </a:xfrm>
                <a:prstGeom prst="rect">
                  <a:avLst/>
                </a:prstGeom>
                <a:blipFill>
                  <a:blip r:embed="rId7"/>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C3D863-C7E5-E477-01E9-023D2D0BCADC}"/>
                    </a:ext>
                  </a:extLst>
                </p:cNvPr>
                <p:cNvSpPr txBox="1"/>
                <p:nvPr/>
              </p:nvSpPr>
              <p:spPr>
                <a:xfrm>
                  <a:off x="10606751" y="4331087"/>
                  <a:ext cx="56938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3CC3D863-C7E5-E477-01E9-023D2D0BCADC}"/>
                    </a:ext>
                  </a:extLst>
                </p:cNvPr>
                <p:cNvSpPr txBox="1">
                  <a:spLocks noRot="1" noChangeAspect="1" noMove="1" noResize="1" noEditPoints="1" noAdjustHandles="1" noChangeArrowheads="1" noChangeShapeType="1" noTextEdit="1"/>
                </p:cNvSpPr>
                <p:nvPr/>
              </p:nvSpPr>
              <p:spPr>
                <a:xfrm>
                  <a:off x="10606751" y="4331087"/>
                  <a:ext cx="569387" cy="292581"/>
                </a:xfrm>
                <a:prstGeom prst="rect">
                  <a:avLst/>
                </a:prstGeom>
                <a:blipFill>
                  <a:blip r:embed="rId8"/>
                  <a:stretch>
                    <a:fillRect l="-13978" t="-25000" r="-15054"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25201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917166" y="1905833"/>
            <a:ext cx="10357666" cy="4114801"/>
          </a:xfrm>
        </p:spPr>
        <p:txBody>
          <a:bodyPr/>
          <a:lstStyle/>
          <a:p>
            <a:r>
              <a:rPr lang="en-US" dirty="0"/>
              <a:t>Consider a regression example</a:t>
            </a:r>
          </a:p>
          <a:p>
            <a:r>
              <a:rPr lang="en-US" dirty="0"/>
              <a:t>Given predictions from Level 0 models</a:t>
            </a:r>
          </a:p>
          <a:p>
            <a:r>
              <a:rPr lang="en-US" dirty="0"/>
              <a:t>Let the dataset </a:t>
            </a:r>
            <a:r>
              <a:rPr lang="en-US" b="1" dirty="0"/>
              <a:t>Z </a:t>
            </a:r>
            <a:r>
              <a:rPr lang="en-US" dirty="0"/>
              <a:t>be distributed according to (X,Y) ~ </a:t>
            </a:r>
            <a:r>
              <a:rPr lang="en-US" i="1" dirty="0"/>
              <a:t>P</a:t>
            </a:r>
          </a:p>
          <a:p>
            <a:r>
              <a:rPr lang="en-US" dirty="0"/>
              <a:t>Under square error loss, we are searching for weights such that</a:t>
            </a:r>
          </a:p>
          <a:p>
            <a:endParaRPr lang="en-US" dirty="0"/>
          </a:p>
          <a:p>
            <a:endParaRPr lang="en-US" dirty="0"/>
          </a:p>
          <a:p>
            <a:r>
              <a:rPr lang="en-US" dirty="0"/>
              <a:t>At the population level, this solution corresponds to a Level 1 Linear Regression model </a:t>
            </a:r>
            <a:endParaRPr lang="en-US" b="0" dirty="0"/>
          </a:p>
        </p:txBody>
      </p:sp>
      <p:pic>
        <p:nvPicPr>
          <p:cNvPr id="5" name="Picture 4">
            <a:extLst>
              <a:ext uri="{FF2B5EF4-FFF2-40B4-BE49-F238E27FC236}">
                <a16:creationId xmlns:a16="http://schemas.microsoft.com/office/drawing/2014/main" id="{95AEBBCC-6049-E10B-B2EF-F036B33C9436}"/>
              </a:ext>
            </a:extLst>
          </p:cNvPr>
          <p:cNvPicPr>
            <a:picLocks noChangeAspect="1"/>
          </p:cNvPicPr>
          <p:nvPr/>
        </p:nvPicPr>
        <p:blipFill>
          <a:blip r:embed="rId3"/>
          <a:stretch>
            <a:fillRect/>
          </a:stretch>
        </p:blipFill>
        <p:spPr>
          <a:xfrm>
            <a:off x="5793544" y="2445467"/>
            <a:ext cx="1485939" cy="391896"/>
          </a:xfrm>
          <a:prstGeom prst="rect">
            <a:avLst/>
          </a:prstGeom>
        </p:spPr>
      </p:pic>
      <p:pic>
        <p:nvPicPr>
          <p:cNvPr id="7" name="Picture 6">
            <a:extLst>
              <a:ext uri="{FF2B5EF4-FFF2-40B4-BE49-F238E27FC236}">
                <a16:creationId xmlns:a16="http://schemas.microsoft.com/office/drawing/2014/main" id="{75577332-AA70-4AEA-2555-C1C61CC5962D}"/>
              </a:ext>
            </a:extLst>
          </p:cNvPr>
          <p:cNvPicPr>
            <a:picLocks noChangeAspect="1"/>
          </p:cNvPicPr>
          <p:nvPr/>
        </p:nvPicPr>
        <p:blipFill>
          <a:blip r:embed="rId4"/>
          <a:stretch>
            <a:fillRect/>
          </a:stretch>
        </p:blipFill>
        <p:spPr>
          <a:xfrm>
            <a:off x="3706449" y="4020638"/>
            <a:ext cx="4316299" cy="1066828"/>
          </a:xfrm>
          <a:prstGeom prst="rect">
            <a:avLst/>
          </a:prstGeom>
        </p:spPr>
      </p:pic>
    </p:spTree>
    <p:extLst>
      <p:ext uri="{BB962C8B-B14F-4D97-AF65-F5344CB8AC3E}">
        <p14:creationId xmlns:p14="http://schemas.microsoft.com/office/powerpoint/2010/main" val="197642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95014" y="1107588"/>
            <a:ext cx="6429248" cy="1364476"/>
          </a:xfrm>
        </p:spPr>
        <p:txBody>
          <a:bodyPr anchor="t">
            <a:normAutofit/>
          </a:bodyPr>
          <a:lstStyle/>
          <a:p>
            <a:pPr>
              <a:lnSpc>
                <a:spcPct val="110000"/>
              </a:lnSpc>
            </a:pPr>
            <a:r>
              <a:rPr lang="en-US" sz="2500" dirty="0">
                <a:solidFill>
                  <a:srgbClr val="000000"/>
                </a:solidFill>
              </a:rPr>
              <a:t>Methodology: Probability Calibration</a:t>
            </a:r>
          </a:p>
        </p:txBody>
      </p:sp>
      <p:pic>
        <p:nvPicPr>
          <p:cNvPr id="6" name="Picture 5" descr="A graph of a graph showing the number of calibration curves&#10;&#10;Description automatically generated">
            <a:extLst>
              <a:ext uri="{FF2B5EF4-FFF2-40B4-BE49-F238E27FC236}">
                <a16:creationId xmlns:a16="http://schemas.microsoft.com/office/drawing/2014/main" id="{1A14F204-B448-DB54-F6EF-D042683595EE}"/>
              </a:ext>
            </a:extLst>
          </p:cNvPr>
          <p:cNvPicPr>
            <a:picLocks noChangeAspect="1"/>
          </p:cNvPicPr>
          <p:nvPr/>
        </p:nvPicPr>
        <p:blipFill>
          <a:blip r:embed="rId3"/>
          <a:stretch>
            <a:fillRect/>
          </a:stretch>
        </p:blipFill>
        <p:spPr>
          <a:xfrm>
            <a:off x="443179" y="2190308"/>
            <a:ext cx="5361225" cy="3350770"/>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931893" y="2282663"/>
            <a:ext cx="5361225" cy="2820894"/>
          </a:xfrm>
        </p:spPr>
        <p:txBody>
          <a:bodyPr>
            <a:normAutofit/>
          </a:bodyPr>
          <a:lstStyle/>
          <a:p>
            <a:pPr>
              <a:lnSpc>
                <a:spcPct val="120000"/>
              </a:lnSpc>
            </a:pPr>
            <a:r>
              <a:rPr lang="en-US" sz="1700" b="0" dirty="0">
                <a:solidFill>
                  <a:srgbClr val="000000"/>
                </a:solidFill>
              </a:rPr>
              <a:t>Before using ensemble stacking, it is prudent to ensure the predicted probabilities are well calibrated</a:t>
            </a:r>
          </a:p>
          <a:p>
            <a:pPr>
              <a:lnSpc>
                <a:spcPct val="120000"/>
              </a:lnSpc>
            </a:pPr>
            <a:r>
              <a:rPr lang="en-US" sz="1700" dirty="0">
                <a:solidFill>
                  <a:srgbClr val="000000"/>
                </a:solidFill>
              </a:rPr>
              <a:t>Good calibration means that the predicted probabilities are good estimates of the true probability. This also ensures that the scaling of the probabilities are consistent across Level 0 models</a:t>
            </a:r>
          </a:p>
          <a:p>
            <a:pPr>
              <a:lnSpc>
                <a:spcPct val="120000"/>
              </a:lnSpc>
            </a:pPr>
            <a:r>
              <a:rPr lang="en-US" sz="1700" b="0" dirty="0">
                <a:solidFill>
                  <a:srgbClr val="000000"/>
                </a:solidFill>
              </a:rPr>
              <a:t>Check using a probability calibration curve</a:t>
            </a:r>
          </a:p>
        </p:txBody>
      </p:sp>
      <p:sp>
        <p:nvSpPr>
          <p:cNvPr id="11"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lstStyle/>
          <a:p>
            <a:pPr>
              <a:spcAft>
                <a:spcPts val="600"/>
              </a:spcAft>
            </a:pPr>
            <a:fld id="{B828F7A6-25AF-4EC8-9A20-E5DA931E7D30}" type="datetime1">
              <a:rPr lang="en-US" smtClean="0"/>
              <a:pPr>
                <a:spcAft>
                  <a:spcPts val="600"/>
                </a:spcAft>
              </a:pPr>
              <a:t>12/5/23</a:t>
            </a:fld>
            <a:endParaRPr lang="en-US"/>
          </a:p>
        </p:txBody>
      </p:sp>
      <p:sp>
        <p:nvSpPr>
          <p:cNvPr id="13" name="Footer Placeholder 5">
            <a:extLst>
              <a:ext uri="{FF2B5EF4-FFF2-40B4-BE49-F238E27FC236}">
                <a16:creationId xmlns:a16="http://schemas.microsoft.com/office/drawing/2014/main" id="{CACE5B7E-B6A7-412F-9CDD-CE2F7B02346C}"/>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5"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14</a:t>
            </a:fld>
            <a:endParaRPr lang="en-US"/>
          </a:p>
        </p:txBody>
      </p:sp>
    </p:spTree>
    <p:extLst>
      <p:ext uri="{BB962C8B-B14F-4D97-AF65-F5344CB8AC3E}">
        <p14:creationId xmlns:p14="http://schemas.microsoft.com/office/powerpoint/2010/main" val="304292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3770193" y="2543991"/>
            <a:ext cx="4651613" cy="1770017"/>
          </a:xfrm>
        </p:spPr>
        <p:txBody>
          <a:bodyPr>
            <a:normAutofit fontScale="90000"/>
          </a:bodyPr>
          <a:lstStyle/>
          <a:p>
            <a:pPr algn="ctr"/>
            <a:r>
              <a:rPr lang="en-US" dirty="0"/>
              <a:t>Results </a:t>
            </a:r>
            <a:br>
              <a:rPr lang="en-US" dirty="0"/>
            </a:br>
            <a:r>
              <a:rPr lang="en-US" dirty="0"/>
              <a:t>and interpretation</a:t>
            </a:r>
          </a:p>
        </p:txBody>
      </p:sp>
    </p:spTree>
    <p:extLst>
      <p:ext uri="{BB962C8B-B14F-4D97-AF65-F5344CB8AC3E}">
        <p14:creationId xmlns:p14="http://schemas.microsoft.com/office/powerpoint/2010/main" val="38196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p:txBody>
          <a:bodyPr/>
          <a:lstStyle/>
          <a:p>
            <a:r>
              <a:rPr lang="en-US" dirty="0"/>
              <a:t>Results: Prediction Performance</a:t>
            </a:r>
          </a:p>
        </p:txBody>
      </p:sp>
      <p:graphicFrame>
        <p:nvGraphicFramePr>
          <p:cNvPr id="7" name="Content Placeholder 6">
            <a:extLst>
              <a:ext uri="{FF2B5EF4-FFF2-40B4-BE49-F238E27FC236}">
                <a16:creationId xmlns:a16="http://schemas.microsoft.com/office/drawing/2014/main" id="{BF93F72F-1EED-DE4E-4D6E-401E550F0FAB}"/>
              </a:ext>
            </a:extLst>
          </p:cNvPr>
          <p:cNvGraphicFramePr>
            <a:graphicFrameLocks noGrp="1"/>
          </p:cNvGraphicFramePr>
          <p:nvPr>
            <p:ph idx="1"/>
            <p:extLst>
              <p:ext uri="{D42A27DB-BD31-4B8C-83A1-F6EECF244321}">
                <p14:modId xmlns:p14="http://schemas.microsoft.com/office/powerpoint/2010/main" val="551807141"/>
              </p:ext>
            </p:extLst>
          </p:nvPr>
        </p:nvGraphicFramePr>
        <p:xfrm>
          <a:off x="807891" y="2213264"/>
          <a:ext cx="10358436" cy="2677160"/>
        </p:xfrm>
        <a:graphic>
          <a:graphicData uri="http://schemas.openxmlformats.org/drawingml/2006/table">
            <a:tbl>
              <a:tblPr firstRow="1" bandRow="1">
                <a:tableStyleId>{073A0DAA-6AF3-43AB-8588-CEC1D06C72B9}</a:tableStyleId>
              </a:tblPr>
              <a:tblGrid>
                <a:gridCol w="1726406">
                  <a:extLst>
                    <a:ext uri="{9D8B030D-6E8A-4147-A177-3AD203B41FA5}">
                      <a16:colId xmlns:a16="http://schemas.microsoft.com/office/drawing/2014/main" val="931704071"/>
                    </a:ext>
                  </a:extLst>
                </a:gridCol>
                <a:gridCol w="1726406">
                  <a:extLst>
                    <a:ext uri="{9D8B030D-6E8A-4147-A177-3AD203B41FA5}">
                      <a16:colId xmlns:a16="http://schemas.microsoft.com/office/drawing/2014/main" val="2950367686"/>
                    </a:ext>
                  </a:extLst>
                </a:gridCol>
                <a:gridCol w="1726406">
                  <a:extLst>
                    <a:ext uri="{9D8B030D-6E8A-4147-A177-3AD203B41FA5}">
                      <a16:colId xmlns:a16="http://schemas.microsoft.com/office/drawing/2014/main" val="3173891034"/>
                    </a:ext>
                  </a:extLst>
                </a:gridCol>
                <a:gridCol w="1726406">
                  <a:extLst>
                    <a:ext uri="{9D8B030D-6E8A-4147-A177-3AD203B41FA5}">
                      <a16:colId xmlns:a16="http://schemas.microsoft.com/office/drawing/2014/main" val="3455772237"/>
                    </a:ext>
                  </a:extLst>
                </a:gridCol>
                <a:gridCol w="1726406">
                  <a:extLst>
                    <a:ext uri="{9D8B030D-6E8A-4147-A177-3AD203B41FA5}">
                      <a16:colId xmlns:a16="http://schemas.microsoft.com/office/drawing/2014/main" val="2390296316"/>
                    </a:ext>
                  </a:extLst>
                </a:gridCol>
                <a:gridCol w="1726406">
                  <a:extLst>
                    <a:ext uri="{9D8B030D-6E8A-4147-A177-3AD203B41FA5}">
                      <a16:colId xmlns:a16="http://schemas.microsoft.com/office/drawing/2014/main" val="1270917060"/>
                    </a:ext>
                  </a:extLst>
                </a:gridCol>
              </a:tblGrid>
              <a:tr h="482550">
                <a:tc>
                  <a:txBody>
                    <a:bodyPr/>
                    <a:lstStyle/>
                    <a:p>
                      <a:r>
                        <a:rPr lang="en-US" sz="1600" b="0" dirty="0">
                          <a:solidFill>
                            <a:schemeClr val="tx1"/>
                          </a:solidFill>
                        </a:rPr>
                        <a:t>Performance Metrics</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Logistic Regression (LG)</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Random Forest</a:t>
                      </a:r>
                    </a:p>
                    <a:p>
                      <a:r>
                        <a:rPr lang="en-US" sz="1600" b="0" dirty="0">
                          <a:solidFill>
                            <a:schemeClr val="tx1"/>
                          </a:solidFill>
                        </a:rPr>
                        <a:t>(RF)</a:t>
                      </a:r>
                    </a:p>
                  </a:txBody>
                  <a:tcPr>
                    <a:lnB w="12700" cap="flat" cmpd="sng" algn="ctr">
                      <a:solidFill>
                        <a:schemeClr val="tx1"/>
                      </a:solidFill>
                      <a:prstDash val="solid"/>
                      <a:round/>
                      <a:headEnd type="none" w="med" len="med"/>
                      <a:tailEnd type="none" w="med" len="med"/>
                    </a:lnB>
                    <a:solidFill>
                      <a:srgbClr val="E7E7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K-nearest neighbors (kNN)</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Feed Forward Neural Network (FF)</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Ensemble Stacking</a:t>
                      </a:r>
                    </a:p>
                    <a:p>
                      <a:r>
                        <a:rPr lang="en-US" sz="1600" b="0" dirty="0">
                          <a:solidFill>
                            <a:schemeClr val="tx1"/>
                          </a:solidFill>
                        </a:rPr>
                        <a:t>(ST)</a:t>
                      </a:r>
                    </a:p>
                  </a:txBody>
                  <a:tcP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740682390"/>
                  </a:ext>
                </a:extLst>
              </a:tr>
              <a:tr h="370840">
                <a:tc>
                  <a:txBody>
                    <a:bodyPr/>
                    <a:lstStyle/>
                    <a:p>
                      <a:r>
                        <a:rPr lang="en-US" b="0" dirty="0"/>
                        <a:t>Accuracy</a:t>
                      </a:r>
                    </a:p>
                  </a:txBody>
                  <a:tcPr>
                    <a:lnT w="12700" cap="flat" cmpd="sng" algn="ctr">
                      <a:solidFill>
                        <a:schemeClr val="tx1"/>
                      </a:solidFill>
                      <a:prstDash val="solid"/>
                      <a:round/>
                      <a:headEnd type="none" w="med" len="med"/>
                      <a:tailEnd type="none" w="med" len="med"/>
                    </a:lnT>
                  </a:tcPr>
                </a:tc>
                <a:tc>
                  <a:txBody>
                    <a:bodyPr/>
                    <a:lstStyle/>
                    <a:p>
                      <a:r>
                        <a:rPr lang="en-US" dirty="0">
                          <a:effectLst/>
                        </a:rPr>
                        <a:t>0.960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0.969</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0.962</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0.970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0.968</a:t>
                      </a:r>
                    </a:p>
                  </a:txBody>
                  <a:tcPr marL="76200" marR="76200" marT="38100" marB="38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2788705"/>
                  </a:ext>
                </a:extLst>
              </a:tr>
              <a:tr h="370840">
                <a:tc>
                  <a:txBody>
                    <a:bodyPr/>
                    <a:lstStyle/>
                    <a:p>
                      <a:r>
                        <a:rPr lang="en-US" b="0" dirty="0"/>
                        <a:t>F1</a:t>
                      </a:r>
                    </a:p>
                  </a:txBody>
                  <a:tcPr/>
                </a:tc>
                <a:tc>
                  <a:txBody>
                    <a:bodyPr/>
                    <a:lstStyle/>
                    <a:p>
                      <a:r>
                        <a:rPr lang="en-US" dirty="0">
                          <a:effectLst/>
                        </a:rPr>
                        <a:t>0.960</a:t>
                      </a:r>
                    </a:p>
                  </a:txBody>
                  <a:tcPr marL="76200" marR="76200" marT="38100" marB="38100" anchor="ctr"/>
                </a:tc>
                <a:tc>
                  <a:txBody>
                    <a:bodyPr/>
                    <a:lstStyle/>
                    <a:p>
                      <a:r>
                        <a:rPr lang="en-US">
                          <a:effectLst/>
                        </a:rPr>
                        <a:t>0.969</a:t>
                      </a:r>
                    </a:p>
                  </a:txBody>
                  <a:tcPr marL="76200" marR="76200" marT="38100" marB="38100" anchor="ctr"/>
                </a:tc>
                <a:tc>
                  <a:txBody>
                    <a:bodyPr/>
                    <a:lstStyle/>
                    <a:p>
                      <a:r>
                        <a:rPr lang="en-US">
                          <a:effectLst/>
                        </a:rPr>
                        <a:t>0.963</a:t>
                      </a:r>
                    </a:p>
                  </a:txBody>
                  <a:tcPr marL="76200" marR="76200" marT="38100" marB="38100" anchor="ctr"/>
                </a:tc>
                <a:tc>
                  <a:txBody>
                    <a:bodyPr/>
                    <a:lstStyle/>
                    <a:p>
                      <a:r>
                        <a:rPr lang="en-US" dirty="0">
                          <a:effectLst/>
                        </a:rPr>
                        <a:t>0.969</a:t>
                      </a:r>
                    </a:p>
                  </a:txBody>
                  <a:tcPr marL="76200" marR="76200" marT="38100" marB="38100" anchor="ctr"/>
                </a:tc>
                <a:tc>
                  <a:txBody>
                    <a:bodyPr/>
                    <a:lstStyle/>
                    <a:p>
                      <a:r>
                        <a:rPr lang="en-US" dirty="0">
                          <a:effectLst/>
                        </a:rPr>
                        <a:t>0.968</a:t>
                      </a:r>
                    </a:p>
                  </a:txBody>
                  <a:tcPr marL="76200" marR="76200" marT="38100" marB="38100" anchor="ctr"/>
                </a:tc>
                <a:extLst>
                  <a:ext uri="{0D108BD9-81ED-4DB2-BD59-A6C34878D82A}">
                    <a16:rowId xmlns:a16="http://schemas.microsoft.com/office/drawing/2014/main" val="825469187"/>
                  </a:ext>
                </a:extLst>
              </a:tr>
              <a:tr h="370840">
                <a:tc>
                  <a:txBody>
                    <a:bodyPr/>
                    <a:lstStyle/>
                    <a:p>
                      <a:r>
                        <a:rPr lang="en-US" b="0" dirty="0"/>
                        <a:t>Precision</a:t>
                      </a:r>
                    </a:p>
                  </a:txBody>
                  <a:tcPr/>
                </a:tc>
                <a:tc>
                  <a:txBody>
                    <a:bodyPr/>
                    <a:lstStyle/>
                    <a:p>
                      <a:r>
                        <a:rPr lang="en-US" dirty="0">
                          <a:effectLst/>
                        </a:rPr>
                        <a:t>0.956</a:t>
                      </a:r>
                    </a:p>
                  </a:txBody>
                  <a:tcPr marL="76200" marR="76200" marT="38100" marB="38100" anchor="ctr"/>
                </a:tc>
                <a:tc>
                  <a:txBody>
                    <a:bodyPr/>
                    <a:lstStyle/>
                    <a:p>
                      <a:r>
                        <a:rPr lang="en-US">
                          <a:effectLst/>
                        </a:rPr>
                        <a:t>0.973</a:t>
                      </a:r>
                    </a:p>
                  </a:txBody>
                  <a:tcPr marL="76200" marR="76200" marT="38100" marB="38100" anchor="ctr"/>
                </a:tc>
                <a:tc>
                  <a:txBody>
                    <a:bodyPr/>
                    <a:lstStyle/>
                    <a:p>
                      <a:r>
                        <a:rPr lang="en-US">
                          <a:effectLst/>
                        </a:rPr>
                        <a:t>0.953</a:t>
                      </a:r>
                    </a:p>
                  </a:txBody>
                  <a:tcPr marL="76200" marR="76200" marT="38100" marB="38100" anchor="ctr"/>
                </a:tc>
                <a:tc>
                  <a:txBody>
                    <a:bodyPr/>
                    <a:lstStyle/>
                    <a:p>
                      <a:r>
                        <a:rPr lang="en-US" dirty="0">
                          <a:effectLst/>
                        </a:rPr>
                        <a:t>0.977</a:t>
                      </a:r>
                    </a:p>
                  </a:txBody>
                  <a:tcPr marL="76200" marR="76200" marT="38100" marB="38100" anchor="ctr"/>
                </a:tc>
                <a:tc>
                  <a:txBody>
                    <a:bodyPr/>
                    <a:lstStyle/>
                    <a:p>
                      <a:r>
                        <a:rPr lang="en-US" dirty="0">
                          <a:effectLst/>
                        </a:rPr>
                        <a:t>0.971</a:t>
                      </a:r>
                    </a:p>
                  </a:txBody>
                  <a:tcPr marL="76200" marR="76200" marT="38100" marB="38100" anchor="ctr"/>
                </a:tc>
                <a:extLst>
                  <a:ext uri="{0D108BD9-81ED-4DB2-BD59-A6C34878D82A}">
                    <a16:rowId xmlns:a16="http://schemas.microsoft.com/office/drawing/2014/main" val="3328294842"/>
                  </a:ext>
                </a:extLst>
              </a:tr>
              <a:tr h="370840">
                <a:tc>
                  <a:txBody>
                    <a:bodyPr/>
                    <a:lstStyle/>
                    <a:p>
                      <a:r>
                        <a:rPr lang="en-US" b="0" dirty="0"/>
                        <a:t>Recall</a:t>
                      </a:r>
                    </a:p>
                  </a:txBody>
                  <a:tcPr/>
                </a:tc>
                <a:tc>
                  <a:txBody>
                    <a:bodyPr/>
                    <a:lstStyle/>
                    <a:p>
                      <a:r>
                        <a:rPr lang="en-US" dirty="0">
                          <a:effectLst/>
                        </a:rPr>
                        <a:t>0.965</a:t>
                      </a:r>
                    </a:p>
                  </a:txBody>
                  <a:tcPr marL="76200" marR="76200" marT="38100" marB="38100" anchor="ctr"/>
                </a:tc>
                <a:tc>
                  <a:txBody>
                    <a:bodyPr/>
                    <a:lstStyle/>
                    <a:p>
                      <a:r>
                        <a:rPr lang="en-US">
                          <a:effectLst/>
                        </a:rPr>
                        <a:t>0.965</a:t>
                      </a:r>
                    </a:p>
                  </a:txBody>
                  <a:tcPr marL="76200" marR="76200" marT="38100" marB="38100" anchor="ctr"/>
                </a:tc>
                <a:tc>
                  <a:txBody>
                    <a:bodyPr/>
                    <a:lstStyle/>
                    <a:p>
                      <a:r>
                        <a:rPr lang="en-US">
                          <a:effectLst/>
                        </a:rPr>
                        <a:t>0.972</a:t>
                      </a:r>
                    </a:p>
                  </a:txBody>
                  <a:tcPr marL="76200" marR="76200" marT="38100" marB="38100" anchor="ctr"/>
                </a:tc>
                <a:tc>
                  <a:txBody>
                    <a:bodyPr/>
                    <a:lstStyle/>
                    <a:p>
                      <a:r>
                        <a:rPr lang="en-US" dirty="0">
                          <a:effectLst/>
                        </a:rPr>
                        <a:t>0.963</a:t>
                      </a:r>
                    </a:p>
                  </a:txBody>
                  <a:tcPr marL="76200" marR="76200" marT="38100" marB="38100" anchor="ctr"/>
                </a:tc>
                <a:tc>
                  <a:txBody>
                    <a:bodyPr/>
                    <a:lstStyle/>
                    <a:p>
                      <a:r>
                        <a:rPr lang="en-US" dirty="0">
                          <a:effectLst/>
                        </a:rPr>
                        <a:t>0.966</a:t>
                      </a:r>
                    </a:p>
                  </a:txBody>
                  <a:tcPr marL="76200" marR="76200" marT="38100" marB="38100" anchor="ctr"/>
                </a:tc>
                <a:extLst>
                  <a:ext uri="{0D108BD9-81ED-4DB2-BD59-A6C34878D82A}">
                    <a16:rowId xmlns:a16="http://schemas.microsoft.com/office/drawing/2014/main" val="3977941811"/>
                  </a:ext>
                </a:extLst>
              </a:tr>
              <a:tr h="370840">
                <a:tc>
                  <a:txBody>
                    <a:bodyPr/>
                    <a:lstStyle/>
                    <a:p>
                      <a:r>
                        <a:rPr lang="en-US" b="0" dirty="0"/>
                        <a:t>ROC_AUC</a:t>
                      </a:r>
                    </a:p>
                  </a:txBody>
                  <a:tcPr/>
                </a:tc>
                <a:tc>
                  <a:txBody>
                    <a:bodyPr/>
                    <a:lstStyle/>
                    <a:p>
                      <a:r>
                        <a:rPr lang="en-US" dirty="0">
                          <a:effectLst/>
                        </a:rPr>
                        <a:t>0.988</a:t>
                      </a:r>
                    </a:p>
                  </a:txBody>
                  <a:tcPr marL="76200" marR="76200" marT="38100" marB="38100" anchor="ctr"/>
                </a:tc>
                <a:tc>
                  <a:txBody>
                    <a:bodyPr/>
                    <a:lstStyle/>
                    <a:p>
                      <a:r>
                        <a:rPr lang="en-US">
                          <a:effectLst/>
                        </a:rPr>
                        <a:t>0.995</a:t>
                      </a:r>
                    </a:p>
                  </a:txBody>
                  <a:tcPr marL="76200" marR="76200" marT="38100" marB="38100" anchor="ctr"/>
                </a:tc>
                <a:tc>
                  <a:txBody>
                    <a:bodyPr/>
                    <a:lstStyle/>
                    <a:p>
                      <a:r>
                        <a:rPr lang="en-US">
                          <a:effectLst/>
                        </a:rPr>
                        <a:t>0.986</a:t>
                      </a:r>
                    </a:p>
                  </a:txBody>
                  <a:tcPr marL="76200" marR="76200" marT="38100" marB="38100" anchor="ctr"/>
                </a:tc>
                <a:tc>
                  <a:txBody>
                    <a:bodyPr/>
                    <a:lstStyle/>
                    <a:p>
                      <a:r>
                        <a:rPr lang="en-US" dirty="0">
                          <a:effectLst/>
                        </a:rPr>
                        <a:t>0.993</a:t>
                      </a:r>
                    </a:p>
                  </a:txBody>
                  <a:tcPr marL="76200" marR="76200" marT="38100" marB="38100" anchor="ctr"/>
                </a:tc>
                <a:tc>
                  <a:txBody>
                    <a:bodyPr/>
                    <a:lstStyle/>
                    <a:p>
                      <a:r>
                        <a:rPr lang="en-US" dirty="0">
                          <a:effectLst/>
                        </a:rPr>
                        <a:t>0.995</a:t>
                      </a:r>
                    </a:p>
                  </a:txBody>
                  <a:tcPr marL="76200" marR="76200" marT="38100" marB="38100" anchor="ctr"/>
                </a:tc>
                <a:extLst>
                  <a:ext uri="{0D108BD9-81ED-4DB2-BD59-A6C34878D82A}">
                    <a16:rowId xmlns:a16="http://schemas.microsoft.com/office/drawing/2014/main" val="314094018"/>
                  </a:ext>
                </a:extLst>
              </a:tr>
            </a:tbl>
          </a:graphicData>
        </a:graphic>
      </p:graphicFrame>
    </p:spTree>
    <p:extLst>
      <p:ext uri="{BB962C8B-B14F-4D97-AF65-F5344CB8AC3E}">
        <p14:creationId xmlns:p14="http://schemas.microsoft.com/office/powerpoint/2010/main" val="37554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a:xfrm>
            <a:off x="774025" y="609600"/>
            <a:ext cx="10357666" cy="591302"/>
          </a:xfrm>
        </p:spPr>
        <p:txBody>
          <a:bodyPr>
            <a:normAutofit fontScale="90000"/>
          </a:bodyPr>
          <a:lstStyle/>
          <a:p>
            <a:r>
              <a:rPr lang="en-US" dirty="0"/>
              <a:t>Results: Evaluation speed</a:t>
            </a:r>
          </a:p>
        </p:txBody>
      </p:sp>
      <p:pic>
        <p:nvPicPr>
          <p:cNvPr id="6" name="Picture 5" descr="A chart of performance indicators&#10;&#10;Description automatically generated with medium confidence">
            <a:extLst>
              <a:ext uri="{FF2B5EF4-FFF2-40B4-BE49-F238E27FC236}">
                <a16:creationId xmlns:a16="http://schemas.microsoft.com/office/drawing/2014/main" id="{C108D7FC-DBA6-61D9-C981-CA4C3F5029F0}"/>
              </a:ext>
            </a:extLst>
          </p:cNvPr>
          <p:cNvPicPr>
            <a:picLocks noChangeAspect="1"/>
          </p:cNvPicPr>
          <p:nvPr/>
        </p:nvPicPr>
        <p:blipFill>
          <a:blip r:embed="rId2"/>
          <a:stretch>
            <a:fillRect/>
          </a:stretch>
        </p:blipFill>
        <p:spPr>
          <a:xfrm>
            <a:off x="2570960" y="1447737"/>
            <a:ext cx="6763796" cy="5072847"/>
          </a:xfrm>
          <a:prstGeom prst="rect">
            <a:avLst/>
          </a:prstGeom>
        </p:spPr>
      </p:pic>
    </p:spTree>
    <p:extLst>
      <p:ext uri="{BB962C8B-B14F-4D97-AF65-F5344CB8AC3E}">
        <p14:creationId xmlns:p14="http://schemas.microsoft.com/office/powerpoint/2010/main" val="63611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LOGISTIC REGRESSION COEFFICIENTS</a:t>
            </a:r>
            <a:endParaRPr lang="en-US" dirty="0"/>
          </a:p>
        </p:txBody>
      </p:sp>
      <p:pic>
        <p:nvPicPr>
          <p:cNvPr id="4" name="Picture 3" descr="A graph with a bar chart and a bar chart with a bar chart&#10;&#10;Description automatically generated">
            <a:extLst>
              <a:ext uri="{FF2B5EF4-FFF2-40B4-BE49-F238E27FC236}">
                <a16:creationId xmlns:a16="http://schemas.microsoft.com/office/drawing/2014/main" id="{6BFB550E-C8DA-9D78-AAB6-B13F17C6B6A8}"/>
              </a:ext>
            </a:extLst>
          </p:cNvPr>
          <p:cNvPicPr>
            <a:picLocks noChangeAspect="1"/>
          </p:cNvPicPr>
          <p:nvPr/>
        </p:nvPicPr>
        <p:blipFill>
          <a:blip r:embed="rId3"/>
          <a:stretch>
            <a:fillRect/>
          </a:stretch>
        </p:blipFill>
        <p:spPr>
          <a:xfrm>
            <a:off x="457190" y="1265204"/>
            <a:ext cx="10501757" cy="5250878"/>
          </a:xfrm>
          <a:prstGeom prst="rect">
            <a:avLst/>
          </a:prstGeom>
        </p:spPr>
      </p:pic>
    </p:spTree>
    <p:extLst>
      <p:ext uri="{BB962C8B-B14F-4D97-AF65-F5344CB8AC3E}">
        <p14:creationId xmlns:p14="http://schemas.microsoft.com/office/powerpoint/2010/main" val="21206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RF Feature importance</a:t>
            </a:r>
            <a:endParaRPr lang="en-US" dirty="0"/>
          </a:p>
        </p:txBody>
      </p:sp>
      <p:pic>
        <p:nvPicPr>
          <p:cNvPr id="5" name="Picture 4" descr="A graph with blue and black text&#10;&#10;Description automatically generated">
            <a:extLst>
              <a:ext uri="{FF2B5EF4-FFF2-40B4-BE49-F238E27FC236}">
                <a16:creationId xmlns:a16="http://schemas.microsoft.com/office/drawing/2014/main" id="{062E105A-457A-9182-77CE-D317794DD504}"/>
              </a:ext>
            </a:extLst>
          </p:cNvPr>
          <p:cNvPicPr>
            <a:picLocks noChangeAspect="1"/>
          </p:cNvPicPr>
          <p:nvPr/>
        </p:nvPicPr>
        <p:blipFill>
          <a:blip r:embed="rId3"/>
          <a:stretch>
            <a:fillRect/>
          </a:stretch>
        </p:blipFill>
        <p:spPr>
          <a:xfrm>
            <a:off x="1113460" y="1344485"/>
            <a:ext cx="9429849" cy="4714924"/>
          </a:xfrm>
          <a:prstGeom prst="rect">
            <a:avLst/>
          </a:prstGeom>
        </p:spPr>
      </p:pic>
    </p:spTree>
    <p:extLst>
      <p:ext uri="{BB962C8B-B14F-4D97-AF65-F5344CB8AC3E}">
        <p14:creationId xmlns:p14="http://schemas.microsoft.com/office/powerpoint/2010/main" val="120477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5820478" y="665389"/>
            <a:ext cx="5383433" cy="1507193"/>
          </a:xfrm>
        </p:spPr>
        <p:txBody>
          <a:bodyPr anchor="b">
            <a:normAutofit/>
          </a:bodyPr>
          <a:lstStyle/>
          <a:p>
            <a:r>
              <a:rPr lang="en-US" sz="3000" dirty="0"/>
              <a:t>Introduction: android malware</a:t>
            </a:r>
          </a:p>
        </p:txBody>
      </p:sp>
      <p:pic>
        <p:nvPicPr>
          <p:cNvPr id="5" name="Picture 2" descr="19,500+ Malware Stock Illustrations, Royalty-Free Vector Graphics &amp; Clip Art  - iStock | Malware icon, Computer virus, Phishing">
            <a:extLst>
              <a:ext uri="{FF2B5EF4-FFF2-40B4-BE49-F238E27FC236}">
                <a16:creationId xmlns:a16="http://schemas.microsoft.com/office/drawing/2014/main" id="{1F304B6E-4E2F-CAFC-3058-821DB8BE0E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621" y="1508444"/>
            <a:ext cx="3845257" cy="3845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820479" y="2400301"/>
            <a:ext cx="5383433" cy="3733800"/>
          </a:xfrm>
        </p:spPr>
        <p:txBody>
          <a:bodyPr>
            <a:normAutofit/>
          </a:bodyPr>
          <a:lstStyle/>
          <a:p>
            <a:pPr>
              <a:lnSpc>
                <a:spcPct val="120000"/>
              </a:lnSpc>
            </a:pPr>
            <a:r>
              <a:rPr lang="en-US" dirty="0"/>
              <a:t>Malware is malicious software that is designed to harm or exploit devices. </a:t>
            </a:r>
          </a:p>
          <a:p>
            <a:pPr>
              <a:lnSpc>
                <a:spcPct val="120000"/>
              </a:lnSpc>
            </a:pPr>
            <a:r>
              <a:rPr lang="en-US" dirty="0"/>
              <a:t>It can be used to steal personal information, damage files or even take control of a device. </a:t>
            </a:r>
          </a:p>
          <a:p>
            <a:pPr>
              <a:lnSpc>
                <a:spcPct val="120000"/>
              </a:lnSpc>
            </a:pPr>
            <a:r>
              <a:rPr lang="en-US" dirty="0"/>
              <a:t>Android has a global market share of 72% in the mobile OS market. However, it’s open-source nature has made it an easy and accessible target for malware. </a:t>
            </a:r>
          </a:p>
          <a:p>
            <a:pPr>
              <a:lnSpc>
                <a:spcPct val="120000"/>
              </a:lnSpc>
            </a:pPr>
            <a:endParaRPr lang="en-US" dirty="0"/>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614E19C7-4F01-4EEE-BA0F-C2F216EF088D}" type="datetime1">
              <a:rPr lang="en-US" smtClean="0">
                <a:solidFill>
                  <a:srgbClr val="000000"/>
                </a:solidFill>
              </a:rPr>
              <a:pPr>
                <a:spcAft>
                  <a:spcPts val="600"/>
                </a:spcAft>
              </a:pPr>
              <a:t>12/5/23</a:t>
            </a:fld>
            <a:endParaRPr lang="en-US" dirty="0">
              <a:solidFill>
                <a:srgbClr val="000000"/>
              </a:solidFill>
            </a:endParaRPr>
          </a:p>
        </p:txBody>
      </p:sp>
      <p:sp>
        <p:nvSpPr>
          <p:cNvPr id="12" name="Footer Placeholder 11">
            <a:extLst>
              <a:ext uri="{FF2B5EF4-FFF2-40B4-BE49-F238E27FC236}">
                <a16:creationId xmlns:a16="http://schemas.microsoft.com/office/drawing/2014/main" id="{716E55FE-7292-474F-B63E-7EF4C8DD1222}"/>
              </a:ext>
            </a:extLst>
          </p:cNvPr>
          <p:cNvSpPr>
            <a:spLocks noGrp="1"/>
          </p:cNvSpPr>
          <p:nvPr>
            <p:ph type="ftr" sz="quarter" idx="11"/>
          </p:nvPr>
        </p:nvSpPr>
        <p:spPr>
          <a:xfrm>
            <a:off x="7696200" y="6342042"/>
            <a:ext cx="3470128" cy="365125"/>
          </a:xfrm>
        </p:spPr>
        <p:txBody>
          <a:bodyPr/>
          <a:lstStyle/>
          <a:p>
            <a:pPr>
              <a:spcAft>
                <a:spcPts val="600"/>
              </a:spcAft>
            </a:pPr>
            <a:r>
              <a:rPr lang="en-US" dirty="0"/>
              <a:t>Sample Footer Text</a:t>
            </a:r>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a:t>
            </a:fld>
            <a:endParaRPr lang="en-US"/>
          </a:p>
        </p:txBody>
      </p:sp>
    </p:spTree>
    <p:extLst>
      <p:ext uri="{BB962C8B-B14F-4D97-AF65-F5344CB8AC3E}">
        <p14:creationId xmlns:p14="http://schemas.microsoft.com/office/powerpoint/2010/main" val="18560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shallow DECISION TREE</a:t>
            </a:r>
            <a:endParaRPr lang="en-US" dirty="0"/>
          </a:p>
        </p:txBody>
      </p:sp>
      <p:grpSp>
        <p:nvGrpSpPr>
          <p:cNvPr id="3" name="Group 2">
            <a:extLst>
              <a:ext uri="{FF2B5EF4-FFF2-40B4-BE49-F238E27FC236}">
                <a16:creationId xmlns:a16="http://schemas.microsoft.com/office/drawing/2014/main" id="{86E24BB9-DD0E-A3EC-0141-69E5C3609354}"/>
              </a:ext>
            </a:extLst>
          </p:cNvPr>
          <p:cNvGrpSpPr/>
          <p:nvPr/>
        </p:nvGrpSpPr>
        <p:grpSpPr>
          <a:xfrm>
            <a:off x="358388" y="1953491"/>
            <a:ext cx="9238156" cy="4324420"/>
            <a:chOff x="358388" y="1953491"/>
            <a:chExt cx="9238156" cy="4324420"/>
          </a:xfrm>
        </p:grpSpPr>
        <p:pic>
          <p:nvPicPr>
            <p:cNvPr id="5" name="Picture 4" descr="A diagram of a decision tree&#10;&#10;Description automatically generated">
              <a:extLst>
                <a:ext uri="{FF2B5EF4-FFF2-40B4-BE49-F238E27FC236}">
                  <a16:creationId xmlns:a16="http://schemas.microsoft.com/office/drawing/2014/main" id="{53ACC208-FEFA-28AC-6EB2-247D647EEE7D}"/>
                </a:ext>
              </a:extLst>
            </p:cNvPr>
            <p:cNvPicPr>
              <a:picLocks noChangeAspect="1"/>
            </p:cNvPicPr>
            <p:nvPr/>
          </p:nvPicPr>
          <p:blipFill rotWithShape="1">
            <a:blip r:embed="rId3"/>
            <a:srcRect l="17447" t="18948" r="15177" b="17974"/>
            <a:stretch/>
          </p:blipFill>
          <p:spPr>
            <a:xfrm>
              <a:off x="358388" y="1953491"/>
              <a:ext cx="9238156" cy="4324420"/>
            </a:xfrm>
            <a:prstGeom prst="rect">
              <a:avLst/>
            </a:prstGeom>
          </p:spPr>
        </p:pic>
        <p:pic>
          <p:nvPicPr>
            <p:cNvPr id="12" name="Picture 11">
              <a:extLst>
                <a:ext uri="{FF2B5EF4-FFF2-40B4-BE49-F238E27FC236}">
                  <a16:creationId xmlns:a16="http://schemas.microsoft.com/office/drawing/2014/main" id="{ADC9462C-32D2-170E-C29E-4A409C184F09}"/>
                </a:ext>
              </a:extLst>
            </p:cNvPr>
            <p:cNvPicPr>
              <a:picLocks noChangeAspect="1"/>
            </p:cNvPicPr>
            <p:nvPr/>
          </p:nvPicPr>
          <p:blipFill>
            <a:blip r:embed="rId4"/>
            <a:stretch>
              <a:fillRect/>
            </a:stretch>
          </p:blipFill>
          <p:spPr>
            <a:xfrm>
              <a:off x="8172989" y="1953491"/>
              <a:ext cx="1423555" cy="1028787"/>
            </a:xfrm>
            <a:prstGeom prst="rect">
              <a:avLst/>
            </a:prstGeom>
          </p:spPr>
        </p:pic>
      </p:grpSp>
    </p:spTree>
    <p:extLst>
      <p:ext uri="{BB962C8B-B14F-4D97-AF65-F5344CB8AC3E}">
        <p14:creationId xmlns:p14="http://schemas.microsoft.com/office/powerpoint/2010/main" val="2504549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lstStyle/>
          <a:p>
            <a:r>
              <a:rPr lang="en-US" dirty="0"/>
              <a:t>Overall, we achieved an accuracy of 96-97% on holdout test data across all tested models</a:t>
            </a:r>
          </a:p>
          <a:p>
            <a:r>
              <a:rPr lang="en-US" dirty="0"/>
              <a:t>Neural network achieved the highest accuracy (97%), though logistic regression performed essentially identically (96%) with a much more parsimonious architecture</a:t>
            </a:r>
          </a:p>
          <a:p>
            <a:r>
              <a:rPr lang="en-US" dirty="0"/>
              <a:t>The permission READ PHONE STATE is the most influential feature in increasing the odds of detecting malware according to logistic regression</a:t>
            </a:r>
          </a:p>
          <a:p>
            <a:r>
              <a:rPr lang="en-US" dirty="0"/>
              <a:t>The permission RECEIVE is the most influential feature in decreasing the odds of detecting malware according to logistic regression</a:t>
            </a:r>
          </a:p>
          <a:p>
            <a:endParaRPr lang="en-US" dirty="0"/>
          </a:p>
        </p:txBody>
      </p:sp>
    </p:spTree>
    <p:extLst>
      <p:ext uri="{BB962C8B-B14F-4D97-AF65-F5344CB8AC3E}">
        <p14:creationId xmlns:p14="http://schemas.microsoft.com/office/powerpoint/2010/main" val="385892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normAutofit/>
          </a:bodyPr>
          <a:lstStyle/>
          <a:p>
            <a:r>
              <a:rPr lang="en-US" sz="1600" dirty="0"/>
              <a:t>Akbar, F., Hussain, M., Mumtaz, R., Riaz, Q., Wahab, A. W. A., &amp; Jung, K. H. (2022). Permissions-Based Detection of Android Malware Using Machine Learning. Symmetry, 14(4). https://</a:t>
            </a:r>
            <a:r>
              <a:rPr lang="en-US" sz="1600" dirty="0" err="1"/>
              <a:t>doi.org</a:t>
            </a:r>
            <a:r>
              <a:rPr lang="en-US" sz="1600" dirty="0"/>
              <a:t>/10.3390/sym14040718 </a:t>
            </a:r>
          </a:p>
          <a:p>
            <a:r>
              <a:rPr lang="en-US" sz="1600" dirty="0"/>
              <a:t>Goodfellow, I., </a:t>
            </a:r>
            <a:r>
              <a:rPr lang="en-US" sz="1600" dirty="0" err="1"/>
              <a:t>Bengio</a:t>
            </a:r>
            <a:r>
              <a:rPr lang="en-US" sz="1600" dirty="0"/>
              <a:t>, Y., &amp; Courville, A. (2016). Deep Learning. </a:t>
            </a:r>
          </a:p>
          <a:p>
            <a:r>
              <a:rPr lang="en-US" sz="1600" dirty="0"/>
              <a:t>Hastie, T., </a:t>
            </a:r>
            <a:r>
              <a:rPr lang="en-US" sz="1600" dirty="0" err="1"/>
              <a:t>Tibshirani</a:t>
            </a:r>
            <a:r>
              <a:rPr lang="en-US" sz="1600" dirty="0"/>
              <a:t>, R., &amp; Friedman, J. (2008). The Elements of Statistical Learning Data Mining, Inference, and Prediction. </a:t>
            </a:r>
          </a:p>
          <a:p>
            <a:r>
              <a:rPr lang="en-US" sz="1600" dirty="0"/>
              <a:t>Mathur, A. (2022). </a:t>
            </a:r>
            <a:r>
              <a:rPr lang="en-US" sz="1600" dirty="0" err="1"/>
              <a:t>NATICUSdroid</a:t>
            </a:r>
            <a:r>
              <a:rPr lang="en-US" sz="1600" dirty="0"/>
              <a:t> (Android Permissions) Dataset. In UCI Machine Learning Repository. https://</a:t>
            </a:r>
            <a:r>
              <a:rPr lang="en-US" sz="1600" dirty="0" err="1"/>
              <a:t>doi.org</a:t>
            </a:r>
            <a:r>
              <a:rPr lang="en-US" sz="1600" dirty="0"/>
              <a:t>/https://</a:t>
            </a:r>
            <a:r>
              <a:rPr lang="en-US" sz="1600" dirty="0" err="1"/>
              <a:t>doi.org</a:t>
            </a:r>
            <a:r>
              <a:rPr lang="en-US" sz="1600" dirty="0"/>
              <a:t>/10.24432/C5FS64 </a:t>
            </a:r>
          </a:p>
          <a:p>
            <a:r>
              <a:rPr lang="en-US" sz="1600" dirty="0"/>
              <a:t>Mathur, A., </a:t>
            </a:r>
            <a:r>
              <a:rPr lang="en-US" sz="1600" dirty="0" err="1"/>
              <a:t>Podila</a:t>
            </a:r>
            <a:r>
              <a:rPr lang="en-US" sz="1600" dirty="0"/>
              <a:t>, L. M., Kulkarni, K., Niyaz, Q., &amp; Javaid, A. Y. (2021). </a:t>
            </a:r>
            <a:r>
              <a:rPr lang="en-US" sz="1600" dirty="0" err="1"/>
              <a:t>NATICUSdroid</a:t>
            </a:r>
            <a:r>
              <a:rPr lang="en-US" sz="1600" dirty="0"/>
              <a:t>: A malware detection framework for Android using native and custom permissions. Journal of Information Security and Applications, 58. https://</a:t>
            </a:r>
            <a:r>
              <a:rPr lang="en-US" sz="1600" dirty="0" err="1"/>
              <a:t>doi.org</a:t>
            </a:r>
            <a:r>
              <a:rPr lang="en-US" sz="1600" dirty="0"/>
              <a:t>/10.1016/j.jisa.2020.102696 </a:t>
            </a:r>
          </a:p>
          <a:p>
            <a:endParaRPr lang="en-US" sz="1600" dirty="0"/>
          </a:p>
        </p:txBody>
      </p:sp>
    </p:spTree>
    <p:extLst>
      <p:ext uri="{BB962C8B-B14F-4D97-AF65-F5344CB8AC3E}">
        <p14:creationId xmlns:p14="http://schemas.microsoft.com/office/powerpoint/2010/main" val="108477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malware Detection</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019298"/>
            <a:ext cx="6708555" cy="4473577"/>
          </a:xfrm>
        </p:spPr>
        <p:txBody>
          <a:bodyPr>
            <a:normAutofit/>
          </a:bodyPr>
          <a:lstStyle/>
          <a:p>
            <a:r>
              <a:rPr lang="en-US" sz="1700" dirty="0"/>
              <a:t>Recent research has shown promise in using system permissions to classify malware applications using machine learning (Mathur et al., 2021, Akbar et al., 2022)</a:t>
            </a:r>
          </a:p>
          <a:p>
            <a:r>
              <a:rPr lang="en-US" sz="1700" dirty="0"/>
              <a:t>The main objective of our project is to build a malware detection classifier building upon the latest literature</a:t>
            </a:r>
          </a:p>
          <a:p>
            <a:r>
              <a:rPr lang="en-US" sz="1700" dirty="0"/>
              <a:t>Study questions include:</a:t>
            </a:r>
          </a:p>
          <a:p>
            <a:pPr lvl="1"/>
            <a:r>
              <a:rPr lang="en-US" sz="1500" dirty="0"/>
              <a:t>How can we best model malware detection using readily available features?</a:t>
            </a:r>
          </a:p>
          <a:p>
            <a:pPr lvl="1"/>
            <a:r>
              <a:rPr lang="en-US" sz="1500" dirty="0"/>
              <a:t>What permissions are the most frequently occurring in Android malware? Which features are the most important in differentiating malware and benign apps?</a:t>
            </a:r>
          </a:p>
          <a:p>
            <a:pPr lvl="1"/>
            <a:endParaRPr lang="en-US" sz="1500" dirty="0"/>
          </a:p>
        </p:txBody>
      </p:sp>
      <p:pic>
        <p:nvPicPr>
          <p:cNvPr id="2050" name="Picture 2" descr="Android Logo and symbol, meaning, history, PNG, brand">
            <a:extLst>
              <a:ext uri="{FF2B5EF4-FFF2-40B4-BE49-F238E27FC236}">
                <a16:creationId xmlns:a16="http://schemas.microsoft.com/office/drawing/2014/main" id="{CDA73AD3-6DDD-E828-AAE5-0638EE4F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345" y="2019298"/>
            <a:ext cx="3702051" cy="113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Google Play logo is more different than you might realise |  Creative Bloq">
            <a:extLst>
              <a:ext uri="{FF2B5EF4-FFF2-40B4-BE49-F238E27FC236}">
                <a16:creationId xmlns:a16="http://schemas.microsoft.com/office/drawing/2014/main" id="{F93F4E22-7BD3-36AE-A6A7-621D6C52D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345" y="315883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Data source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1" y="2625487"/>
            <a:ext cx="4484900" cy="2894849"/>
          </a:xfrm>
        </p:spPr>
        <p:txBody>
          <a:bodyPr>
            <a:normAutofit/>
          </a:bodyPr>
          <a:lstStyle/>
          <a:p>
            <a:r>
              <a:rPr lang="en-US" sz="1700" dirty="0"/>
              <a:t>In this project, we utilize the </a:t>
            </a:r>
            <a:r>
              <a:rPr lang="en-US" sz="1700" dirty="0" err="1"/>
              <a:t>NATICUSdroid</a:t>
            </a:r>
            <a:r>
              <a:rPr lang="en-US" sz="1700" dirty="0"/>
              <a:t> dataset (Mathur et al., 2021)</a:t>
            </a:r>
          </a:p>
          <a:p>
            <a:r>
              <a:rPr lang="en-US" sz="1700" dirty="0"/>
              <a:t>Includes 86 Android permission features as binary indicator variables</a:t>
            </a:r>
          </a:p>
          <a:p>
            <a:r>
              <a:rPr lang="en-US" sz="1700" dirty="0"/>
              <a:t>There are no missing values</a:t>
            </a:r>
          </a:p>
        </p:txBody>
      </p:sp>
      <p:grpSp>
        <p:nvGrpSpPr>
          <p:cNvPr id="13" name="Group 12">
            <a:extLst>
              <a:ext uri="{FF2B5EF4-FFF2-40B4-BE49-F238E27FC236}">
                <a16:creationId xmlns:a16="http://schemas.microsoft.com/office/drawing/2014/main" id="{E48C60CE-E6FE-2919-0747-9A333172D3B4}"/>
              </a:ext>
            </a:extLst>
          </p:cNvPr>
          <p:cNvGrpSpPr/>
          <p:nvPr/>
        </p:nvGrpSpPr>
        <p:grpSpPr>
          <a:xfrm>
            <a:off x="5308312" y="2210578"/>
            <a:ext cx="6274087" cy="3617233"/>
            <a:chOff x="731336" y="3429000"/>
            <a:chExt cx="6274087" cy="3617233"/>
          </a:xfrm>
        </p:grpSpPr>
        <p:pic>
          <p:nvPicPr>
            <p:cNvPr id="7" name="Picture 6">
              <a:extLst>
                <a:ext uri="{FF2B5EF4-FFF2-40B4-BE49-F238E27FC236}">
                  <a16:creationId xmlns:a16="http://schemas.microsoft.com/office/drawing/2014/main" id="{A08AD471-958A-0D6F-5127-67D4FF81A082}"/>
                </a:ext>
              </a:extLst>
            </p:cNvPr>
            <p:cNvPicPr>
              <a:picLocks noChangeAspect="1"/>
            </p:cNvPicPr>
            <p:nvPr/>
          </p:nvPicPr>
          <p:blipFill>
            <a:blip r:embed="rId3"/>
            <a:stretch>
              <a:fillRect/>
            </a:stretch>
          </p:blipFill>
          <p:spPr>
            <a:xfrm>
              <a:off x="731336" y="3429000"/>
              <a:ext cx="6274087" cy="1139538"/>
            </a:xfrm>
            <a:prstGeom prst="rect">
              <a:avLst/>
            </a:prstGeom>
          </p:spPr>
        </p:pic>
        <p:pic>
          <p:nvPicPr>
            <p:cNvPr id="9" name="Picture 8">
              <a:extLst>
                <a:ext uri="{FF2B5EF4-FFF2-40B4-BE49-F238E27FC236}">
                  <a16:creationId xmlns:a16="http://schemas.microsoft.com/office/drawing/2014/main" id="{C68C9464-7C64-5578-A6EF-F217D77304BB}"/>
                </a:ext>
              </a:extLst>
            </p:cNvPr>
            <p:cNvPicPr>
              <a:picLocks noChangeAspect="1"/>
            </p:cNvPicPr>
            <p:nvPr/>
          </p:nvPicPr>
          <p:blipFill>
            <a:blip r:embed="rId4"/>
            <a:stretch>
              <a:fillRect/>
            </a:stretch>
          </p:blipFill>
          <p:spPr>
            <a:xfrm>
              <a:off x="731336" y="5291334"/>
              <a:ext cx="5123928" cy="1754899"/>
            </a:xfrm>
            <a:prstGeom prst="rect">
              <a:avLst/>
            </a:prstGeom>
          </p:spPr>
        </p:pic>
      </p:grpSp>
    </p:spTree>
    <p:extLst>
      <p:ext uri="{BB962C8B-B14F-4D97-AF65-F5344CB8AC3E}">
        <p14:creationId xmlns:p14="http://schemas.microsoft.com/office/powerpoint/2010/main" val="32340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pic>
        <p:nvPicPr>
          <p:cNvPr id="8" name="Picture 7" descr="A graph of data on a screen&#10;&#10;Description automatically generated with medium confidence">
            <a:extLst>
              <a:ext uri="{FF2B5EF4-FFF2-40B4-BE49-F238E27FC236}">
                <a16:creationId xmlns:a16="http://schemas.microsoft.com/office/drawing/2014/main" id="{2301E303-54E8-0018-974B-5216BB7F788E}"/>
              </a:ext>
            </a:extLst>
          </p:cNvPr>
          <p:cNvPicPr>
            <a:picLocks noChangeAspect="1"/>
          </p:cNvPicPr>
          <p:nvPr/>
        </p:nvPicPr>
        <p:blipFill rotWithShape="1">
          <a:blip r:embed="rId3"/>
          <a:srcRect t="9061"/>
          <a:stretch/>
        </p:blipFill>
        <p:spPr>
          <a:xfrm>
            <a:off x="1964823" y="1231981"/>
            <a:ext cx="7643305" cy="5213073"/>
          </a:xfrm>
          <a:prstGeom prst="rect">
            <a:avLst/>
          </a:prstGeom>
        </p:spPr>
      </p:pic>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PERMISSIONS OCCURENCE</a:t>
            </a:r>
          </a:p>
        </p:txBody>
      </p:sp>
    </p:spTree>
    <p:extLst>
      <p:ext uri="{BB962C8B-B14F-4D97-AF65-F5344CB8AC3E}">
        <p14:creationId xmlns:p14="http://schemas.microsoft.com/office/powerpoint/2010/main" val="394561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CORRELATION MATRIX</a:t>
            </a:r>
          </a:p>
        </p:txBody>
      </p:sp>
      <p:pic>
        <p:nvPicPr>
          <p:cNvPr id="4" name="Picture 3" descr="A screen shot of a graph&#10;&#10;Description automatically generated">
            <a:extLst>
              <a:ext uri="{FF2B5EF4-FFF2-40B4-BE49-F238E27FC236}">
                <a16:creationId xmlns:a16="http://schemas.microsoft.com/office/drawing/2014/main" id="{345C7257-3496-9499-E2C2-9C7A887EA844}"/>
              </a:ext>
            </a:extLst>
          </p:cNvPr>
          <p:cNvPicPr>
            <a:picLocks noChangeAspect="1"/>
          </p:cNvPicPr>
          <p:nvPr/>
        </p:nvPicPr>
        <p:blipFill rotWithShape="1">
          <a:blip r:embed="rId3"/>
          <a:srcRect t="3030" b="45152"/>
          <a:stretch/>
        </p:blipFill>
        <p:spPr>
          <a:xfrm>
            <a:off x="1223291" y="1395844"/>
            <a:ext cx="9431421" cy="4887191"/>
          </a:xfrm>
          <a:prstGeom prst="rect">
            <a:avLst/>
          </a:prstGeom>
        </p:spPr>
      </p:pic>
    </p:spTree>
    <p:extLst>
      <p:ext uri="{BB962C8B-B14F-4D97-AF65-F5344CB8AC3E}">
        <p14:creationId xmlns:p14="http://schemas.microsoft.com/office/powerpoint/2010/main" val="26688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4022124" y="3128554"/>
            <a:ext cx="4651613" cy="600892"/>
          </a:xfrm>
        </p:spPr>
        <p:txBody>
          <a:bodyPr>
            <a:normAutofit fontScale="90000"/>
          </a:bodyPr>
          <a:lstStyle/>
          <a:p>
            <a:r>
              <a:rPr lang="en-US" dirty="0"/>
              <a:t>Methodology</a:t>
            </a:r>
          </a:p>
        </p:txBody>
      </p:sp>
    </p:spTree>
    <p:extLst>
      <p:ext uri="{BB962C8B-B14F-4D97-AF65-F5344CB8AC3E}">
        <p14:creationId xmlns:p14="http://schemas.microsoft.com/office/powerpoint/2010/main" val="24087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Data Split</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1" y="2019298"/>
            <a:ext cx="5250236" cy="4114801"/>
          </a:xfrm>
        </p:spPr>
        <p:txBody>
          <a:bodyPr>
            <a:normAutofit/>
          </a:bodyPr>
          <a:lstStyle/>
          <a:p>
            <a:r>
              <a:rPr lang="en-US" sz="1700" dirty="0"/>
              <a:t>Randomly split data into non-test for training and validation and test to estimate generalization error (i.e. performance on unseen data)</a:t>
            </a:r>
          </a:p>
          <a:p>
            <a:r>
              <a:rPr lang="en-US" sz="1700" dirty="0"/>
              <a:t>10-fold cross validation on the non-test data is used for feature selection and hyperparameter tuning for each model (except Neural Network)</a:t>
            </a:r>
          </a:p>
          <a:p>
            <a:r>
              <a:rPr lang="en-US" sz="1700" dirty="0"/>
              <a:t>For Neural Network, validation was done with a train (60%), validation (20%), and test (20%) split strategy out of computational concerns of k-fold CV</a:t>
            </a:r>
          </a:p>
        </p:txBody>
      </p:sp>
      <p:grpSp>
        <p:nvGrpSpPr>
          <p:cNvPr id="27" name="Group 26">
            <a:extLst>
              <a:ext uri="{FF2B5EF4-FFF2-40B4-BE49-F238E27FC236}">
                <a16:creationId xmlns:a16="http://schemas.microsoft.com/office/drawing/2014/main" id="{28DA3C1E-52E8-90F1-F756-ECA015A34626}"/>
              </a:ext>
            </a:extLst>
          </p:cNvPr>
          <p:cNvGrpSpPr/>
          <p:nvPr/>
        </p:nvGrpSpPr>
        <p:grpSpPr>
          <a:xfrm>
            <a:off x="5836903" y="2295316"/>
            <a:ext cx="5442588" cy="3164642"/>
            <a:chOff x="5903648" y="2475526"/>
            <a:chExt cx="5442588" cy="3164642"/>
          </a:xfrm>
        </p:grpSpPr>
        <p:grpSp>
          <p:nvGrpSpPr>
            <p:cNvPr id="21" name="Group 20">
              <a:extLst>
                <a:ext uri="{FF2B5EF4-FFF2-40B4-BE49-F238E27FC236}">
                  <a16:creationId xmlns:a16="http://schemas.microsoft.com/office/drawing/2014/main" id="{887DD3D2-5D00-80A6-EAA0-EBDAF9554AD4}"/>
                </a:ext>
              </a:extLst>
            </p:cNvPr>
            <p:cNvGrpSpPr/>
            <p:nvPr/>
          </p:nvGrpSpPr>
          <p:grpSpPr>
            <a:xfrm>
              <a:off x="6846595" y="2475526"/>
              <a:ext cx="4499641" cy="380295"/>
              <a:chOff x="1364092" y="3258801"/>
              <a:chExt cx="8040211" cy="340397"/>
            </a:xfrm>
          </p:grpSpPr>
          <p:sp>
            <p:nvSpPr>
              <p:cNvPr id="4" name="Rectangle 3">
                <a:extLst>
                  <a:ext uri="{FF2B5EF4-FFF2-40B4-BE49-F238E27FC236}">
                    <a16:creationId xmlns:a16="http://schemas.microsoft.com/office/drawing/2014/main" id="{AE76810B-83F6-FB2E-3BA1-1F7F06157F31}"/>
                  </a:ext>
                </a:extLst>
              </p:cNvPr>
              <p:cNvSpPr/>
              <p:nvPr/>
            </p:nvSpPr>
            <p:spPr>
              <a:xfrm>
                <a:off x="1364092" y="3258801"/>
                <a:ext cx="6113799" cy="34039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and Validation Data (80%)</a:t>
                </a:r>
              </a:p>
            </p:txBody>
          </p:sp>
          <p:sp>
            <p:nvSpPr>
              <p:cNvPr id="20" name="Rectangle 19">
                <a:extLst>
                  <a:ext uri="{FF2B5EF4-FFF2-40B4-BE49-F238E27FC236}">
                    <a16:creationId xmlns:a16="http://schemas.microsoft.com/office/drawing/2014/main" id="{5F006541-E806-A9CE-68B4-E6E9ACF2D678}"/>
                  </a:ext>
                </a:extLst>
              </p:cNvPr>
              <p:cNvSpPr/>
              <p:nvPr/>
            </p:nvSpPr>
            <p:spPr>
              <a:xfrm>
                <a:off x="7477890" y="3258801"/>
                <a:ext cx="1926413" cy="340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Data (20%)</a:t>
                </a:r>
              </a:p>
            </p:txBody>
          </p:sp>
        </p:grpSp>
        <p:pic>
          <p:nvPicPr>
            <p:cNvPr id="1028" name="Picture 4" descr="Repeated K-Fold Cross Validation. A repeated 10-fold CV was applied. The 10-fold CV works by dividing the training data into 10 equal parts. These parts are iterated through 10 times. During each iteration, 9 of the 10 parts are treated as training data, and the remaining 10 th part as the validation set. The performance metrics are measured after each iteration. At the end, accuracy and kappa values are computed as measures of model performance. The above procedure is repeated 10 times.">
              <a:extLst>
                <a:ext uri="{FF2B5EF4-FFF2-40B4-BE49-F238E27FC236}">
                  <a16:creationId xmlns:a16="http://schemas.microsoft.com/office/drawing/2014/main" id="{A0C6A75E-508D-77D3-2D51-887A3C46F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 t="31322" r="20598" b="6059"/>
            <a:stretch/>
          </p:blipFill>
          <p:spPr bwMode="auto">
            <a:xfrm>
              <a:off x="5903648" y="3282694"/>
              <a:ext cx="5307433" cy="235747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Down 25">
              <a:extLst>
                <a:ext uri="{FF2B5EF4-FFF2-40B4-BE49-F238E27FC236}">
                  <a16:creationId xmlns:a16="http://schemas.microsoft.com/office/drawing/2014/main" id="{7146E9E4-1F58-E26F-FD14-2FDDBD7EECB0}"/>
                </a:ext>
              </a:extLst>
            </p:cNvPr>
            <p:cNvSpPr/>
            <p:nvPr/>
          </p:nvSpPr>
          <p:spPr>
            <a:xfrm>
              <a:off x="8363089" y="2916737"/>
              <a:ext cx="453863" cy="30504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80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5542" y="365124"/>
            <a:ext cx="10278577" cy="1325563"/>
          </a:xfrm>
        </p:spPr>
        <p:txBody>
          <a:bodyPr>
            <a:normAutofit/>
          </a:bodyPr>
          <a:lstStyle/>
          <a:p>
            <a:r>
              <a:rPr lang="en-US" dirty="0"/>
              <a:t>Methodology: Feature selection</a:t>
            </a:r>
          </a:p>
        </p:txBody>
      </p:sp>
      <p:pic>
        <p:nvPicPr>
          <p:cNvPr id="5" name="Picture 4" descr="A graph of different colored lines&#10;&#10;Description automatically generated">
            <a:extLst>
              <a:ext uri="{FF2B5EF4-FFF2-40B4-BE49-F238E27FC236}">
                <a16:creationId xmlns:a16="http://schemas.microsoft.com/office/drawing/2014/main" id="{F1F476E8-5363-2B9D-C6CF-DDFD7016859B}"/>
              </a:ext>
            </a:extLst>
          </p:cNvPr>
          <p:cNvPicPr>
            <a:picLocks noChangeAspect="1"/>
          </p:cNvPicPr>
          <p:nvPr/>
        </p:nvPicPr>
        <p:blipFill>
          <a:blip r:embed="rId3"/>
          <a:stretch>
            <a:fillRect/>
          </a:stretch>
        </p:blipFill>
        <p:spPr>
          <a:xfrm>
            <a:off x="632005" y="2062470"/>
            <a:ext cx="5363147" cy="3754205"/>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00" y="2186609"/>
            <a:ext cx="4988119" cy="3923742"/>
          </a:xfrm>
        </p:spPr>
        <p:txBody>
          <a:bodyPr>
            <a:normAutofit/>
          </a:bodyPr>
          <a:lstStyle/>
          <a:p>
            <a:pPr>
              <a:lnSpc>
                <a:spcPct val="120000"/>
              </a:lnSpc>
            </a:pPr>
            <a:r>
              <a:rPr lang="en-US" sz="1700" dirty="0"/>
              <a:t>How do we reduce the dimensionality of the data (86 different Android permissions)?</a:t>
            </a:r>
          </a:p>
          <a:p>
            <a:pPr>
              <a:lnSpc>
                <a:spcPct val="120000"/>
              </a:lnSpc>
            </a:pPr>
            <a:r>
              <a:rPr lang="en-US" sz="1700" dirty="0"/>
              <a:t>Select top n most influential features based on Random Forest (RF) importance scores</a:t>
            </a:r>
          </a:p>
          <a:p>
            <a:pPr>
              <a:lnSpc>
                <a:spcPct val="120000"/>
              </a:lnSpc>
            </a:pPr>
            <a:r>
              <a:rPr lang="en-US" sz="1700" dirty="0"/>
              <a:t>RF importance scores are a measure of mean decrease in impurity a feature is responsible for across the forest</a:t>
            </a:r>
          </a:p>
          <a:p>
            <a:pPr>
              <a:lnSpc>
                <a:spcPct val="120000"/>
              </a:lnSpc>
            </a:pPr>
            <a:r>
              <a:rPr lang="en-US" sz="1700" dirty="0"/>
              <a:t>On CV performance, we see that performance plateaus after selecting top 40 features for Logistic Regression, Random Forest, and kNN</a:t>
            </a:r>
          </a:p>
        </p:txBody>
      </p:sp>
      <p:sp>
        <p:nvSpPr>
          <p:cNvPr id="10" name="Date Placeholder 3">
            <a:extLst>
              <a:ext uri="{FF2B5EF4-FFF2-40B4-BE49-F238E27FC236}">
                <a16:creationId xmlns:a16="http://schemas.microsoft.com/office/drawing/2014/main" id="{442FCCAC-F479-4C3B-9AF8-4F80CBC12C4B}"/>
              </a:ext>
            </a:extLst>
          </p:cNvPr>
          <p:cNvSpPr>
            <a:spLocks noGrp="1"/>
          </p:cNvSpPr>
          <p:nvPr>
            <p:ph type="dt" sz="half" idx="10"/>
          </p:nvPr>
        </p:nvSpPr>
        <p:spPr>
          <a:xfrm>
            <a:off x="795014" y="6342042"/>
            <a:ext cx="2743200" cy="365125"/>
          </a:xfrm>
        </p:spPr>
        <p:txBody>
          <a:bodyPr/>
          <a:lstStyle/>
          <a:p>
            <a:pPr>
              <a:spcAft>
                <a:spcPts val="600"/>
              </a:spcAft>
            </a:pPr>
            <a:fld id="{77D9A200-CC35-4609-8973-70AC57D7C400}" type="datetime1">
              <a:rPr lang="en-US" smtClean="0"/>
              <a:pPr>
                <a:spcAft>
                  <a:spcPts val="600"/>
                </a:spcAft>
              </a:pPr>
              <a:t>12/5/23</a:t>
            </a:fld>
            <a:endParaRPr lang="en-US" dirty="0"/>
          </a:p>
        </p:txBody>
      </p:sp>
      <p:sp>
        <p:nvSpPr>
          <p:cNvPr id="12" name="Footer Placeholder 4">
            <a:extLst>
              <a:ext uri="{FF2B5EF4-FFF2-40B4-BE49-F238E27FC236}">
                <a16:creationId xmlns:a16="http://schemas.microsoft.com/office/drawing/2014/main" id="{0427418D-D0A4-4210-8534-DDA111D18066}"/>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AC886AA8-2271-4049-978B-6911BFE36F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9</a:t>
            </a:fld>
            <a:endParaRPr lang="en-US"/>
          </a:p>
        </p:txBody>
      </p:sp>
    </p:spTree>
    <p:extLst>
      <p:ext uri="{BB962C8B-B14F-4D97-AF65-F5344CB8AC3E}">
        <p14:creationId xmlns:p14="http://schemas.microsoft.com/office/powerpoint/2010/main" val="4225734007"/>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TotalTime>
  <Words>2280</Words>
  <Application>Microsoft Macintosh PowerPoint</Application>
  <PresentationFormat>Widescreen</PresentationFormat>
  <Paragraphs>211</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Avenir Next LT Pro</vt:lpstr>
      <vt:lpstr>Avenir Next LT Pro Light</vt:lpstr>
      <vt:lpstr>Calibri</vt:lpstr>
      <vt:lpstr>Cambria Math</vt:lpstr>
      <vt:lpstr>VeniceBeachVTI</vt:lpstr>
      <vt:lpstr>Malware Detection for Android</vt:lpstr>
      <vt:lpstr>Introduction: android malware</vt:lpstr>
      <vt:lpstr>Introduction: malware Detection</vt:lpstr>
      <vt:lpstr>Introduction: Data source</vt:lpstr>
      <vt:lpstr>Exploratory data analysis</vt:lpstr>
      <vt:lpstr>Exploratory data analysis</vt:lpstr>
      <vt:lpstr>Methodology</vt:lpstr>
      <vt:lpstr>Methodology: Data Split</vt:lpstr>
      <vt:lpstr>Methodology: Feature selection</vt:lpstr>
      <vt:lpstr>Methodology: modeling</vt:lpstr>
      <vt:lpstr>Methodology: Hyperparameter tuning</vt:lpstr>
      <vt:lpstr>Methodology: Stacking ensemble</vt:lpstr>
      <vt:lpstr>Methodology: Stacking ensemble</vt:lpstr>
      <vt:lpstr>Methodology: Probability Calibration</vt:lpstr>
      <vt:lpstr>Results  and interpretation</vt:lpstr>
      <vt:lpstr>Results: Prediction Performance</vt:lpstr>
      <vt:lpstr>Results: Evaluation speed</vt:lpstr>
      <vt:lpstr>Results: Interpretation LOGISTIC REGRESSION COEFFICIENTS</vt:lpstr>
      <vt:lpstr>Results: Interpretation RF Feature importance</vt:lpstr>
      <vt:lpstr>Results: Interpretation shallow DECISION TREE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dc:title>
  <dc:creator>Jasper Tsai</dc:creator>
  <cp:lastModifiedBy>mark faynboym</cp:lastModifiedBy>
  <cp:revision>41</cp:revision>
  <dcterms:created xsi:type="dcterms:W3CDTF">2023-11-26T00:17:42Z</dcterms:created>
  <dcterms:modified xsi:type="dcterms:W3CDTF">2023-12-06T07:27:20Z</dcterms:modified>
</cp:coreProperties>
</file>